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3" r:id="rId3"/>
    <p:sldId id="277" r:id="rId4"/>
    <p:sldId id="259" r:id="rId5"/>
    <p:sldId id="260" r:id="rId6"/>
    <p:sldId id="275" r:id="rId7"/>
    <p:sldId id="261" r:id="rId8"/>
    <p:sldId id="263" r:id="rId9"/>
    <p:sldId id="266" r:id="rId10"/>
    <p:sldId id="282" r:id="rId11"/>
    <p:sldId id="267" r:id="rId12"/>
    <p:sldId id="278" r:id="rId13"/>
    <p:sldId id="280" r:id="rId14"/>
    <p:sldId id="279" r:id="rId15"/>
    <p:sldId id="269" r:id="rId16"/>
    <p:sldId id="271"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04"/>
  </p:normalViewPr>
  <p:slideViewPr>
    <p:cSldViewPr snapToGrid="0">
      <p:cViewPr varScale="1">
        <p:scale>
          <a:sx n="90" d="100"/>
          <a:sy n="90" d="100"/>
        </p:scale>
        <p:origin x="8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40C97-ACC1-41DD-8460-FF372238088C}"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3B616BD1-93B7-46A6-BD82-170720132006}">
      <dgm:prSet/>
      <dgm:spPr/>
      <dgm:t>
        <a:bodyPr/>
        <a:lstStyle/>
        <a:p>
          <a:r>
            <a:rPr lang="en-US"/>
            <a:t>The Fraternity and Sorority Political Action Committee</a:t>
          </a:r>
        </a:p>
      </dgm:t>
    </dgm:pt>
    <dgm:pt modelId="{F8FA708C-1A7B-448D-A559-A053E4D21625}" type="parTrans" cxnId="{A5D444A8-81BD-494B-A417-1130A4E0ABB8}">
      <dgm:prSet/>
      <dgm:spPr/>
      <dgm:t>
        <a:bodyPr/>
        <a:lstStyle/>
        <a:p>
          <a:endParaRPr lang="en-US"/>
        </a:p>
      </dgm:t>
    </dgm:pt>
    <dgm:pt modelId="{FAD2999E-40A8-40AC-A535-1B3015417AA7}" type="sibTrans" cxnId="{A5D444A8-81BD-494B-A417-1130A4E0ABB8}">
      <dgm:prSet/>
      <dgm:spPr/>
      <dgm:t>
        <a:bodyPr/>
        <a:lstStyle/>
        <a:p>
          <a:endParaRPr lang="en-US"/>
        </a:p>
      </dgm:t>
    </dgm:pt>
    <dgm:pt modelId="{7E728518-F27B-49E0-A1CA-909C2613AE28}">
      <dgm:prSet/>
      <dgm:spPr/>
      <dgm:t>
        <a:bodyPr/>
        <a:lstStyle/>
        <a:p>
          <a:r>
            <a:rPr lang="en-US"/>
            <a:t>is a bipartisan organization that </a:t>
          </a:r>
        </a:p>
      </dgm:t>
    </dgm:pt>
    <dgm:pt modelId="{90FFDA05-5A7B-404D-B4A0-1B7571A7D05A}" type="parTrans" cxnId="{1E194C18-01CC-4764-A2F9-0A00B65BA6F3}">
      <dgm:prSet/>
      <dgm:spPr/>
      <dgm:t>
        <a:bodyPr/>
        <a:lstStyle/>
        <a:p>
          <a:endParaRPr lang="en-US"/>
        </a:p>
      </dgm:t>
    </dgm:pt>
    <dgm:pt modelId="{E52E211F-8983-4D6C-88FB-068968AE4059}" type="sibTrans" cxnId="{1E194C18-01CC-4764-A2F9-0A00B65BA6F3}">
      <dgm:prSet/>
      <dgm:spPr/>
      <dgm:t>
        <a:bodyPr/>
        <a:lstStyle/>
        <a:p>
          <a:endParaRPr lang="en-US"/>
        </a:p>
      </dgm:t>
    </dgm:pt>
    <dgm:pt modelId="{5778A688-8910-4433-8079-DEB4DD0E2FBF}">
      <dgm:prSet/>
      <dgm:spPr/>
      <dgm:t>
        <a:bodyPr/>
        <a:lstStyle/>
        <a:p>
          <a:r>
            <a:rPr lang="en-US"/>
            <a:t>provides financial support to candidates who </a:t>
          </a:r>
        </a:p>
      </dgm:t>
    </dgm:pt>
    <dgm:pt modelId="{893A1CBA-08FC-434E-931C-C3FBA864D8E1}" type="parTrans" cxnId="{AD4AC5E7-A825-4E98-94F0-7635244C1DB8}">
      <dgm:prSet/>
      <dgm:spPr/>
      <dgm:t>
        <a:bodyPr/>
        <a:lstStyle/>
        <a:p>
          <a:endParaRPr lang="en-US"/>
        </a:p>
      </dgm:t>
    </dgm:pt>
    <dgm:pt modelId="{E756289A-6922-47AE-B2C9-006CD2531C93}" type="sibTrans" cxnId="{AD4AC5E7-A825-4E98-94F0-7635244C1DB8}">
      <dgm:prSet/>
      <dgm:spPr/>
      <dgm:t>
        <a:bodyPr/>
        <a:lstStyle/>
        <a:p>
          <a:endParaRPr lang="en-US"/>
        </a:p>
      </dgm:t>
    </dgm:pt>
    <dgm:pt modelId="{2C7F1F9A-D84F-43C5-9A9C-97DE02FF2696}">
      <dgm:prSet/>
      <dgm:spPr/>
      <dgm:t>
        <a:bodyPr/>
        <a:lstStyle/>
        <a:p>
          <a:r>
            <a:rPr lang="en-US"/>
            <a:t>defend and enhance the fraternity &amp; sorority experience.  </a:t>
          </a:r>
        </a:p>
      </dgm:t>
    </dgm:pt>
    <dgm:pt modelId="{ED8F735F-0F71-4010-88BF-E5A3D3AF6E55}" type="parTrans" cxnId="{183FDF27-ED30-4D44-86F6-5C838AAFB9D1}">
      <dgm:prSet/>
      <dgm:spPr/>
      <dgm:t>
        <a:bodyPr/>
        <a:lstStyle/>
        <a:p>
          <a:endParaRPr lang="en-US"/>
        </a:p>
      </dgm:t>
    </dgm:pt>
    <dgm:pt modelId="{F3003D6B-8E49-475D-9A75-DA19C57D03D5}" type="sibTrans" cxnId="{183FDF27-ED30-4D44-86F6-5C838AAFB9D1}">
      <dgm:prSet/>
      <dgm:spPr/>
      <dgm:t>
        <a:bodyPr/>
        <a:lstStyle/>
        <a:p>
          <a:endParaRPr lang="en-US"/>
        </a:p>
      </dgm:t>
    </dgm:pt>
    <dgm:pt modelId="{13C2CD6C-32F1-7E41-9FFF-8D62E9086FA5}" type="pres">
      <dgm:prSet presAssocID="{05340C97-ACC1-41DD-8460-FF372238088C}" presName="outerComposite" presStyleCnt="0">
        <dgm:presLayoutVars>
          <dgm:chMax val="5"/>
          <dgm:dir/>
          <dgm:resizeHandles val="exact"/>
        </dgm:presLayoutVars>
      </dgm:prSet>
      <dgm:spPr/>
    </dgm:pt>
    <dgm:pt modelId="{2C2E4A6B-1807-9E48-8A2F-33EE36E75AC1}" type="pres">
      <dgm:prSet presAssocID="{05340C97-ACC1-41DD-8460-FF372238088C}" presName="dummyMaxCanvas" presStyleCnt="0">
        <dgm:presLayoutVars/>
      </dgm:prSet>
      <dgm:spPr/>
    </dgm:pt>
    <dgm:pt modelId="{A736642F-7D73-9A44-A845-E775FF4E7BCF}" type="pres">
      <dgm:prSet presAssocID="{05340C97-ACC1-41DD-8460-FF372238088C}" presName="FourNodes_1" presStyleLbl="node1" presStyleIdx="0" presStyleCnt="4">
        <dgm:presLayoutVars>
          <dgm:bulletEnabled val="1"/>
        </dgm:presLayoutVars>
      </dgm:prSet>
      <dgm:spPr/>
    </dgm:pt>
    <dgm:pt modelId="{CD16732B-7386-6A4C-A235-011B54F31B7B}" type="pres">
      <dgm:prSet presAssocID="{05340C97-ACC1-41DD-8460-FF372238088C}" presName="FourNodes_2" presStyleLbl="node1" presStyleIdx="1" presStyleCnt="4">
        <dgm:presLayoutVars>
          <dgm:bulletEnabled val="1"/>
        </dgm:presLayoutVars>
      </dgm:prSet>
      <dgm:spPr/>
    </dgm:pt>
    <dgm:pt modelId="{DD26B1DF-B10F-5147-972B-DFB9F3485B66}" type="pres">
      <dgm:prSet presAssocID="{05340C97-ACC1-41DD-8460-FF372238088C}" presName="FourNodes_3" presStyleLbl="node1" presStyleIdx="2" presStyleCnt="4">
        <dgm:presLayoutVars>
          <dgm:bulletEnabled val="1"/>
        </dgm:presLayoutVars>
      </dgm:prSet>
      <dgm:spPr/>
    </dgm:pt>
    <dgm:pt modelId="{E508F7E2-5A14-4246-9FAB-F7446ACC8E67}" type="pres">
      <dgm:prSet presAssocID="{05340C97-ACC1-41DD-8460-FF372238088C}" presName="FourNodes_4" presStyleLbl="node1" presStyleIdx="3" presStyleCnt="4">
        <dgm:presLayoutVars>
          <dgm:bulletEnabled val="1"/>
        </dgm:presLayoutVars>
      </dgm:prSet>
      <dgm:spPr/>
    </dgm:pt>
    <dgm:pt modelId="{253BE43F-455A-8041-9DFA-C24F0142E517}" type="pres">
      <dgm:prSet presAssocID="{05340C97-ACC1-41DD-8460-FF372238088C}" presName="FourConn_1-2" presStyleLbl="fgAccFollowNode1" presStyleIdx="0" presStyleCnt="3">
        <dgm:presLayoutVars>
          <dgm:bulletEnabled val="1"/>
        </dgm:presLayoutVars>
      </dgm:prSet>
      <dgm:spPr/>
    </dgm:pt>
    <dgm:pt modelId="{DA7C4C0C-2BAE-FF45-8C9A-61D51298ED86}" type="pres">
      <dgm:prSet presAssocID="{05340C97-ACC1-41DD-8460-FF372238088C}" presName="FourConn_2-3" presStyleLbl="fgAccFollowNode1" presStyleIdx="1" presStyleCnt="3">
        <dgm:presLayoutVars>
          <dgm:bulletEnabled val="1"/>
        </dgm:presLayoutVars>
      </dgm:prSet>
      <dgm:spPr/>
    </dgm:pt>
    <dgm:pt modelId="{38CBF627-4D9C-834E-8866-6CF1BE48ECA9}" type="pres">
      <dgm:prSet presAssocID="{05340C97-ACC1-41DD-8460-FF372238088C}" presName="FourConn_3-4" presStyleLbl="fgAccFollowNode1" presStyleIdx="2" presStyleCnt="3">
        <dgm:presLayoutVars>
          <dgm:bulletEnabled val="1"/>
        </dgm:presLayoutVars>
      </dgm:prSet>
      <dgm:spPr/>
    </dgm:pt>
    <dgm:pt modelId="{C8CCD944-EBEF-124F-BA3A-98ED4CAC9BDE}" type="pres">
      <dgm:prSet presAssocID="{05340C97-ACC1-41DD-8460-FF372238088C}" presName="FourNodes_1_text" presStyleLbl="node1" presStyleIdx="3" presStyleCnt="4">
        <dgm:presLayoutVars>
          <dgm:bulletEnabled val="1"/>
        </dgm:presLayoutVars>
      </dgm:prSet>
      <dgm:spPr/>
    </dgm:pt>
    <dgm:pt modelId="{082CAAF5-BA5A-894D-8CFC-041973AC50FE}" type="pres">
      <dgm:prSet presAssocID="{05340C97-ACC1-41DD-8460-FF372238088C}" presName="FourNodes_2_text" presStyleLbl="node1" presStyleIdx="3" presStyleCnt="4">
        <dgm:presLayoutVars>
          <dgm:bulletEnabled val="1"/>
        </dgm:presLayoutVars>
      </dgm:prSet>
      <dgm:spPr/>
    </dgm:pt>
    <dgm:pt modelId="{597EDFCB-37F1-E748-8E50-FA83F9A3FFC1}" type="pres">
      <dgm:prSet presAssocID="{05340C97-ACC1-41DD-8460-FF372238088C}" presName="FourNodes_3_text" presStyleLbl="node1" presStyleIdx="3" presStyleCnt="4">
        <dgm:presLayoutVars>
          <dgm:bulletEnabled val="1"/>
        </dgm:presLayoutVars>
      </dgm:prSet>
      <dgm:spPr/>
    </dgm:pt>
    <dgm:pt modelId="{867A7452-B7A6-F94A-A22C-4DD6B4D8ECC7}" type="pres">
      <dgm:prSet presAssocID="{05340C97-ACC1-41DD-8460-FF372238088C}" presName="FourNodes_4_text" presStyleLbl="node1" presStyleIdx="3" presStyleCnt="4">
        <dgm:presLayoutVars>
          <dgm:bulletEnabled val="1"/>
        </dgm:presLayoutVars>
      </dgm:prSet>
      <dgm:spPr/>
    </dgm:pt>
  </dgm:ptLst>
  <dgm:cxnLst>
    <dgm:cxn modelId="{1E194C18-01CC-4764-A2F9-0A00B65BA6F3}" srcId="{05340C97-ACC1-41DD-8460-FF372238088C}" destId="{7E728518-F27B-49E0-A1CA-909C2613AE28}" srcOrd="1" destOrd="0" parTransId="{90FFDA05-5A7B-404D-B4A0-1B7571A7D05A}" sibTransId="{E52E211F-8983-4D6C-88FB-068968AE4059}"/>
    <dgm:cxn modelId="{E518931C-9CB8-4E41-A6D8-875201DDDA98}" type="presOf" srcId="{3B616BD1-93B7-46A6-BD82-170720132006}" destId="{A736642F-7D73-9A44-A845-E775FF4E7BCF}" srcOrd="0" destOrd="0" presId="urn:microsoft.com/office/officeart/2005/8/layout/vProcess5"/>
    <dgm:cxn modelId="{21521825-1185-994B-911B-93581432C6A8}" type="presOf" srcId="{FAD2999E-40A8-40AC-A535-1B3015417AA7}" destId="{253BE43F-455A-8041-9DFA-C24F0142E517}" srcOrd="0" destOrd="0" presId="urn:microsoft.com/office/officeart/2005/8/layout/vProcess5"/>
    <dgm:cxn modelId="{183FDF27-ED30-4D44-86F6-5C838AAFB9D1}" srcId="{05340C97-ACC1-41DD-8460-FF372238088C}" destId="{2C7F1F9A-D84F-43C5-9A9C-97DE02FF2696}" srcOrd="3" destOrd="0" parTransId="{ED8F735F-0F71-4010-88BF-E5A3D3AF6E55}" sibTransId="{F3003D6B-8E49-475D-9A75-DA19C57D03D5}"/>
    <dgm:cxn modelId="{8B641C6C-173F-5A49-9585-F8F15B61D72D}" type="presOf" srcId="{5778A688-8910-4433-8079-DEB4DD0E2FBF}" destId="{597EDFCB-37F1-E748-8E50-FA83F9A3FFC1}" srcOrd="1" destOrd="0" presId="urn:microsoft.com/office/officeart/2005/8/layout/vProcess5"/>
    <dgm:cxn modelId="{195E2870-29B7-274B-83C8-CDAEE2838F57}" type="presOf" srcId="{E52E211F-8983-4D6C-88FB-068968AE4059}" destId="{DA7C4C0C-2BAE-FF45-8C9A-61D51298ED86}" srcOrd="0" destOrd="0" presId="urn:microsoft.com/office/officeart/2005/8/layout/vProcess5"/>
    <dgm:cxn modelId="{071D557C-DC4B-E641-80A5-D638DD27534A}" type="presOf" srcId="{2C7F1F9A-D84F-43C5-9A9C-97DE02FF2696}" destId="{867A7452-B7A6-F94A-A22C-4DD6B4D8ECC7}" srcOrd="1" destOrd="0" presId="urn:microsoft.com/office/officeart/2005/8/layout/vProcess5"/>
    <dgm:cxn modelId="{FC6B9E7D-13A7-B548-B3F4-0F9B679CE70C}" type="presOf" srcId="{7E728518-F27B-49E0-A1CA-909C2613AE28}" destId="{082CAAF5-BA5A-894D-8CFC-041973AC50FE}" srcOrd="1" destOrd="0" presId="urn:microsoft.com/office/officeart/2005/8/layout/vProcess5"/>
    <dgm:cxn modelId="{5409188C-78CB-1D46-999A-05B6C3EAF4EE}" type="presOf" srcId="{2C7F1F9A-D84F-43C5-9A9C-97DE02FF2696}" destId="{E508F7E2-5A14-4246-9FAB-F7446ACC8E67}" srcOrd="0" destOrd="0" presId="urn:microsoft.com/office/officeart/2005/8/layout/vProcess5"/>
    <dgm:cxn modelId="{9EC4BA99-FBC6-3945-BA14-6CCEC6F4F009}" type="presOf" srcId="{3B616BD1-93B7-46A6-BD82-170720132006}" destId="{C8CCD944-EBEF-124F-BA3A-98ED4CAC9BDE}" srcOrd="1" destOrd="0" presId="urn:microsoft.com/office/officeart/2005/8/layout/vProcess5"/>
    <dgm:cxn modelId="{643235A8-9DFA-D34D-9A14-BE94EFC52425}" type="presOf" srcId="{7E728518-F27B-49E0-A1CA-909C2613AE28}" destId="{CD16732B-7386-6A4C-A235-011B54F31B7B}" srcOrd="0" destOrd="0" presId="urn:microsoft.com/office/officeart/2005/8/layout/vProcess5"/>
    <dgm:cxn modelId="{A5D444A8-81BD-494B-A417-1130A4E0ABB8}" srcId="{05340C97-ACC1-41DD-8460-FF372238088C}" destId="{3B616BD1-93B7-46A6-BD82-170720132006}" srcOrd="0" destOrd="0" parTransId="{F8FA708C-1A7B-448D-A559-A053E4D21625}" sibTransId="{FAD2999E-40A8-40AC-A535-1B3015417AA7}"/>
    <dgm:cxn modelId="{1118EDB1-0502-044B-BD5E-2D36CD562159}" type="presOf" srcId="{5778A688-8910-4433-8079-DEB4DD0E2FBF}" destId="{DD26B1DF-B10F-5147-972B-DFB9F3485B66}" srcOrd="0" destOrd="0" presId="urn:microsoft.com/office/officeart/2005/8/layout/vProcess5"/>
    <dgm:cxn modelId="{4B36B8BB-CA05-9F40-9BF7-0966FEBB4033}" type="presOf" srcId="{05340C97-ACC1-41DD-8460-FF372238088C}" destId="{13C2CD6C-32F1-7E41-9FFF-8D62E9086FA5}" srcOrd="0" destOrd="0" presId="urn:microsoft.com/office/officeart/2005/8/layout/vProcess5"/>
    <dgm:cxn modelId="{2B0D4FDC-95A8-804E-BDF2-B97F3D6C8BE5}" type="presOf" srcId="{E756289A-6922-47AE-B2C9-006CD2531C93}" destId="{38CBF627-4D9C-834E-8866-6CF1BE48ECA9}" srcOrd="0" destOrd="0" presId="urn:microsoft.com/office/officeart/2005/8/layout/vProcess5"/>
    <dgm:cxn modelId="{AD4AC5E7-A825-4E98-94F0-7635244C1DB8}" srcId="{05340C97-ACC1-41DD-8460-FF372238088C}" destId="{5778A688-8910-4433-8079-DEB4DD0E2FBF}" srcOrd="2" destOrd="0" parTransId="{893A1CBA-08FC-434E-931C-C3FBA864D8E1}" sibTransId="{E756289A-6922-47AE-B2C9-006CD2531C93}"/>
    <dgm:cxn modelId="{06450BE4-9979-DA4D-8078-DB7C339F37E6}" type="presParOf" srcId="{13C2CD6C-32F1-7E41-9FFF-8D62E9086FA5}" destId="{2C2E4A6B-1807-9E48-8A2F-33EE36E75AC1}" srcOrd="0" destOrd="0" presId="urn:microsoft.com/office/officeart/2005/8/layout/vProcess5"/>
    <dgm:cxn modelId="{0C85FAB6-DD31-5348-9547-B94E179538C3}" type="presParOf" srcId="{13C2CD6C-32F1-7E41-9FFF-8D62E9086FA5}" destId="{A736642F-7D73-9A44-A845-E775FF4E7BCF}" srcOrd="1" destOrd="0" presId="urn:microsoft.com/office/officeart/2005/8/layout/vProcess5"/>
    <dgm:cxn modelId="{08201DF6-F5D0-7340-AC1F-3A1049F5342B}" type="presParOf" srcId="{13C2CD6C-32F1-7E41-9FFF-8D62E9086FA5}" destId="{CD16732B-7386-6A4C-A235-011B54F31B7B}" srcOrd="2" destOrd="0" presId="urn:microsoft.com/office/officeart/2005/8/layout/vProcess5"/>
    <dgm:cxn modelId="{0EB8D1CC-C5EB-1C49-998C-9AA498CB3E67}" type="presParOf" srcId="{13C2CD6C-32F1-7E41-9FFF-8D62E9086FA5}" destId="{DD26B1DF-B10F-5147-972B-DFB9F3485B66}" srcOrd="3" destOrd="0" presId="urn:microsoft.com/office/officeart/2005/8/layout/vProcess5"/>
    <dgm:cxn modelId="{DC07BE98-DE75-B049-ADA3-079C0556BBBB}" type="presParOf" srcId="{13C2CD6C-32F1-7E41-9FFF-8D62E9086FA5}" destId="{E508F7E2-5A14-4246-9FAB-F7446ACC8E67}" srcOrd="4" destOrd="0" presId="urn:microsoft.com/office/officeart/2005/8/layout/vProcess5"/>
    <dgm:cxn modelId="{275C6F3D-2BF0-FB46-B30E-EAE539AEC244}" type="presParOf" srcId="{13C2CD6C-32F1-7E41-9FFF-8D62E9086FA5}" destId="{253BE43F-455A-8041-9DFA-C24F0142E517}" srcOrd="5" destOrd="0" presId="urn:microsoft.com/office/officeart/2005/8/layout/vProcess5"/>
    <dgm:cxn modelId="{2D88FD41-26CF-4945-B259-741751AFE08A}" type="presParOf" srcId="{13C2CD6C-32F1-7E41-9FFF-8D62E9086FA5}" destId="{DA7C4C0C-2BAE-FF45-8C9A-61D51298ED86}" srcOrd="6" destOrd="0" presId="urn:microsoft.com/office/officeart/2005/8/layout/vProcess5"/>
    <dgm:cxn modelId="{F95DEF3B-A7AD-9F44-B8C7-8D99599588EF}" type="presParOf" srcId="{13C2CD6C-32F1-7E41-9FFF-8D62E9086FA5}" destId="{38CBF627-4D9C-834E-8866-6CF1BE48ECA9}" srcOrd="7" destOrd="0" presId="urn:microsoft.com/office/officeart/2005/8/layout/vProcess5"/>
    <dgm:cxn modelId="{4407E176-A906-9A42-8FB3-C4DF7988008E}" type="presParOf" srcId="{13C2CD6C-32F1-7E41-9FFF-8D62E9086FA5}" destId="{C8CCD944-EBEF-124F-BA3A-98ED4CAC9BDE}" srcOrd="8" destOrd="0" presId="urn:microsoft.com/office/officeart/2005/8/layout/vProcess5"/>
    <dgm:cxn modelId="{FA14B993-F791-F549-A60E-0956456477BC}" type="presParOf" srcId="{13C2CD6C-32F1-7E41-9FFF-8D62E9086FA5}" destId="{082CAAF5-BA5A-894D-8CFC-041973AC50FE}" srcOrd="9" destOrd="0" presId="urn:microsoft.com/office/officeart/2005/8/layout/vProcess5"/>
    <dgm:cxn modelId="{ACD6A020-5596-E54C-B5DA-681770798BF7}" type="presParOf" srcId="{13C2CD6C-32F1-7E41-9FFF-8D62E9086FA5}" destId="{597EDFCB-37F1-E748-8E50-FA83F9A3FFC1}" srcOrd="10" destOrd="0" presId="urn:microsoft.com/office/officeart/2005/8/layout/vProcess5"/>
    <dgm:cxn modelId="{D8AC4CE8-D3CA-C04B-B42C-3055C3EE9995}" type="presParOf" srcId="{13C2CD6C-32F1-7E41-9FFF-8D62E9086FA5}" destId="{867A7452-B7A6-F94A-A22C-4DD6B4D8ECC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5F8AE6-0512-404B-A3CB-88466B7512F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19343EC-0FF4-4551-9D75-EF6BBAE3E1DC}">
      <dgm:prSet/>
      <dgm:spPr/>
      <dgm:t>
        <a:bodyPr/>
        <a:lstStyle/>
        <a:p>
          <a:r>
            <a:rPr lang="en-US" dirty="0"/>
            <a:t>29 women representing 11 NPC groups and1 NPHC group</a:t>
          </a:r>
        </a:p>
      </dgm:t>
    </dgm:pt>
    <dgm:pt modelId="{F1BD7907-96B8-4D9E-8EBE-D434C9F029F5}" type="parTrans" cxnId="{F845EA4F-54C3-4FCE-8F03-E0CD3AB3474D}">
      <dgm:prSet/>
      <dgm:spPr/>
      <dgm:t>
        <a:bodyPr/>
        <a:lstStyle/>
        <a:p>
          <a:endParaRPr lang="en-US"/>
        </a:p>
      </dgm:t>
    </dgm:pt>
    <dgm:pt modelId="{E3107753-3F88-4EBB-85B1-1C5A0A645859}" type="sibTrans" cxnId="{F845EA4F-54C3-4FCE-8F03-E0CD3AB3474D}">
      <dgm:prSet/>
      <dgm:spPr/>
      <dgm:t>
        <a:bodyPr/>
        <a:lstStyle/>
        <a:p>
          <a:endParaRPr lang="en-US"/>
        </a:p>
      </dgm:t>
    </dgm:pt>
    <dgm:pt modelId="{5A03BD04-6B98-4B05-95C6-DD9D3D82D295}">
      <dgm:prSet/>
      <dgm:spPr/>
      <dgm:t>
        <a:bodyPr/>
        <a:lstStyle/>
        <a:p>
          <a:r>
            <a:rPr lang="en-US" dirty="0"/>
            <a:t>31 men representing 15 NIC, NPHC, &amp; other groups</a:t>
          </a:r>
        </a:p>
      </dgm:t>
    </dgm:pt>
    <dgm:pt modelId="{B8FD0F32-CCD3-4701-AE37-4DB69C9E0935}" type="parTrans" cxnId="{06108E30-73C1-4935-AA05-3DC37CDC657D}">
      <dgm:prSet/>
      <dgm:spPr/>
      <dgm:t>
        <a:bodyPr/>
        <a:lstStyle/>
        <a:p>
          <a:endParaRPr lang="en-US"/>
        </a:p>
      </dgm:t>
    </dgm:pt>
    <dgm:pt modelId="{91ACD003-4821-4CEF-866C-2440C40DBF24}" type="sibTrans" cxnId="{06108E30-73C1-4935-AA05-3DC37CDC657D}">
      <dgm:prSet/>
      <dgm:spPr/>
      <dgm:t>
        <a:bodyPr/>
        <a:lstStyle/>
        <a:p>
          <a:endParaRPr lang="en-US"/>
        </a:p>
      </dgm:t>
    </dgm:pt>
    <dgm:pt modelId="{658C2CDF-20E9-436B-BF4A-52359C345692}">
      <dgm:prSet/>
      <dgm:spPr/>
      <dgm:t>
        <a:bodyPr/>
        <a:lstStyle/>
        <a:p>
          <a:r>
            <a:rPr lang="en-US"/>
            <a:t>3 past NPC Chairmen</a:t>
          </a:r>
        </a:p>
      </dgm:t>
    </dgm:pt>
    <dgm:pt modelId="{2D29513A-A4D1-403F-A474-D5086260DFB5}" type="parTrans" cxnId="{61BB414E-21A3-42E3-ABB4-37C1F556F43F}">
      <dgm:prSet/>
      <dgm:spPr/>
      <dgm:t>
        <a:bodyPr/>
        <a:lstStyle/>
        <a:p>
          <a:endParaRPr lang="en-US"/>
        </a:p>
      </dgm:t>
    </dgm:pt>
    <dgm:pt modelId="{9CE07625-4EF7-41CF-A86E-2986CAE50491}" type="sibTrans" cxnId="{61BB414E-21A3-42E3-ABB4-37C1F556F43F}">
      <dgm:prSet/>
      <dgm:spPr/>
      <dgm:t>
        <a:bodyPr/>
        <a:lstStyle/>
        <a:p>
          <a:endParaRPr lang="en-US"/>
        </a:p>
      </dgm:t>
    </dgm:pt>
    <dgm:pt modelId="{C75A20FD-BD7F-4A0E-AB92-D680470FFD31}">
      <dgm:prSet/>
      <dgm:spPr/>
      <dgm:t>
        <a:bodyPr/>
        <a:lstStyle/>
        <a:p>
          <a:r>
            <a:rPr lang="en-US"/>
            <a:t>4 past NIC Chairmen</a:t>
          </a:r>
        </a:p>
      </dgm:t>
    </dgm:pt>
    <dgm:pt modelId="{88C6FF0C-70D0-45CC-9A0B-106DC2D87604}" type="parTrans" cxnId="{19DB2FB4-CEB9-4C60-A34F-3D261ED937B1}">
      <dgm:prSet/>
      <dgm:spPr/>
      <dgm:t>
        <a:bodyPr/>
        <a:lstStyle/>
        <a:p>
          <a:endParaRPr lang="en-US"/>
        </a:p>
      </dgm:t>
    </dgm:pt>
    <dgm:pt modelId="{AEB9FEE2-D953-4849-873D-BC169BDC842B}" type="sibTrans" cxnId="{19DB2FB4-CEB9-4C60-A34F-3D261ED937B1}">
      <dgm:prSet/>
      <dgm:spPr/>
      <dgm:t>
        <a:bodyPr/>
        <a:lstStyle/>
        <a:p>
          <a:endParaRPr lang="en-US"/>
        </a:p>
      </dgm:t>
    </dgm:pt>
    <dgm:pt modelId="{F40EF42C-FA48-41E6-8EFE-B742B800488C}">
      <dgm:prSet/>
      <dgm:spPr/>
      <dgm:t>
        <a:bodyPr/>
        <a:lstStyle/>
        <a:p>
          <a:r>
            <a:rPr lang="en-US"/>
            <a:t>Past national NPC and NIC presidents, CEOs, foundation        	trustees</a:t>
          </a:r>
        </a:p>
      </dgm:t>
    </dgm:pt>
    <dgm:pt modelId="{A7AB6808-A247-4902-AC46-ACD81CC6BE20}" type="parTrans" cxnId="{AD0D98CC-72A7-467C-8E71-0CE06FE2EE4B}">
      <dgm:prSet/>
      <dgm:spPr/>
      <dgm:t>
        <a:bodyPr/>
        <a:lstStyle/>
        <a:p>
          <a:endParaRPr lang="en-US"/>
        </a:p>
      </dgm:t>
    </dgm:pt>
    <dgm:pt modelId="{33B4E271-2914-4605-BBA9-BE17DE41B44B}" type="sibTrans" cxnId="{AD0D98CC-72A7-467C-8E71-0CE06FE2EE4B}">
      <dgm:prSet/>
      <dgm:spPr/>
      <dgm:t>
        <a:bodyPr/>
        <a:lstStyle/>
        <a:p>
          <a:endParaRPr lang="en-US"/>
        </a:p>
      </dgm:t>
    </dgm:pt>
    <dgm:pt modelId="{A230C769-E75D-4E08-AA56-D5AC10010470}">
      <dgm:prSet/>
      <dgm:spPr/>
      <dgm:t>
        <a:bodyPr/>
        <a:lstStyle/>
        <a:p>
          <a:r>
            <a:rPr lang="en-US"/>
            <a:t>Current NPC &amp; NIC leaders</a:t>
          </a:r>
        </a:p>
      </dgm:t>
    </dgm:pt>
    <dgm:pt modelId="{B4637516-4869-482D-BA50-07BF6E544297}" type="parTrans" cxnId="{467C8B10-EC1F-4940-BA63-2DB1EDAB0513}">
      <dgm:prSet/>
      <dgm:spPr/>
      <dgm:t>
        <a:bodyPr/>
        <a:lstStyle/>
        <a:p>
          <a:endParaRPr lang="en-US"/>
        </a:p>
      </dgm:t>
    </dgm:pt>
    <dgm:pt modelId="{73D39E63-6363-41DB-8B65-94DC27B9AC4E}" type="sibTrans" cxnId="{467C8B10-EC1F-4940-BA63-2DB1EDAB0513}">
      <dgm:prSet/>
      <dgm:spPr/>
      <dgm:t>
        <a:bodyPr/>
        <a:lstStyle/>
        <a:p>
          <a:endParaRPr lang="en-US"/>
        </a:p>
      </dgm:t>
    </dgm:pt>
    <dgm:pt modelId="{B0FD96F9-F2C7-46AB-9795-4C95771F09EE}">
      <dgm:prSet/>
      <dgm:spPr/>
      <dgm:t>
        <a:bodyPr/>
        <a:lstStyle/>
        <a:p>
          <a:r>
            <a:rPr lang="en-US"/>
            <a:t>Industry leaders</a:t>
          </a:r>
        </a:p>
      </dgm:t>
    </dgm:pt>
    <dgm:pt modelId="{5CD4C74E-E09D-459A-9FC1-AA059551D8E6}" type="parTrans" cxnId="{0BB96E70-07B6-400E-8466-E30DDC62834B}">
      <dgm:prSet/>
      <dgm:spPr/>
      <dgm:t>
        <a:bodyPr/>
        <a:lstStyle/>
        <a:p>
          <a:endParaRPr lang="en-US"/>
        </a:p>
      </dgm:t>
    </dgm:pt>
    <dgm:pt modelId="{3DBEACF2-4252-46CB-8E4A-8B60017D86A2}" type="sibTrans" cxnId="{0BB96E70-07B6-400E-8466-E30DDC62834B}">
      <dgm:prSet/>
      <dgm:spPr/>
      <dgm:t>
        <a:bodyPr/>
        <a:lstStyle/>
        <a:p>
          <a:endParaRPr lang="en-US"/>
        </a:p>
      </dgm:t>
    </dgm:pt>
    <dgm:pt modelId="{5A48084F-C924-224E-B55A-69657FB17730}" type="pres">
      <dgm:prSet presAssocID="{6B5F8AE6-0512-404B-A3CB-88466B7512F9}" presName="Name0" presStyleCnt="0">
        <dgm:presLayoutVars>
          <dgm:dir/>
          <dgm:resizeHandles val="exact"/>
        </dgm:presLayoutVars>
      </dgm:prSet>
      <dgm:spPr/>
    </dgm:pt>
    <dgm:pt modelId="{07DBE5DD-10C4-E34E-AD3B-CC051FCF45D6}" type="pres">
      <dgm:prSet presAssocID="{F19343EC-0FF4-4551-9D75-EF6BBAE3E1DC}" presName="node" presStyleLbl="node1" presStyleIdx="0" presStyleCnt="7">
        <dgm:presLayoutVars>
          <dgm:bulletEnabled val="1"/>
        </dgm:presLayoutVars>
      </dgm:prSet>
      <dgm:spPr/>
    </dgm:pt>
    <dgm:pt modelId="{337F4159-B288-4F43-B29A-C98A07330AA2}" type="pres">
      <dgm:prSet presAssocID="{E3107753-3F88-4EBB-85B1-1C5A0A645859}" presName="sibTrans" presStyleLbl="sibTrans1D1" presStyleIdx="0" presStyleCnt="6"/>
      <dgm:spPr/>
    </dgm:pt>
    <dgm:pt modelId="{33FBEEB9-6F90-FE41-B369-AF9C2F37A526}" type="pres">
      <dgm:prSet presAssocID="{E3107753-3F88-4EBB-85B1-1C5A0A645859}" presName="connectorText" presStyleLbl="sibTrans1D1" presStyleIdx="0" presStyleCnt="6"/>
      <dgm:spPr/>
    </dgm:pt>
    <dgm:pt modelId="{5C864CF5-89F2-4847-BD18-2A82A07542F0}" type="pres">
      <dgm:prSet presAssocID="{5A03BD04-6B98-4B05-95C6-DD9D3D82D295}" presName="node" presStyleLbl="node1" presStyleIdx="1" presStyleCnt="7">
        <dgm:presLayoutVars>
          <dgm:bulletEnabled val="1"/>
        </dgm:presLayoutVars>
      </dgm:prSet>
      <dgm:spPr/>
    </dgm:pt>
    <dgm:pt modelId="{D9651EA5-0247-2147-914B-85F73835521B}" type="pres">
      <dgm:prSet presAssocID="{91ACD003-4821-4CEF-866C-2440C40DBF24}" presName="sibTrans" presStyleLbl="sibTrans1D1" presStyleIdx="1" presStyleCnt="6"/>
      <dgm:spPr/>
    </dgm:pt>
    <dgm:pt modelId="{87BF2AC5-73A3-AC4A-85A5-C167604C30D7}" type="pres">
      <dgm:prSet presAssocID="{91ACD003-4821-4CEF-866C-2440C40DBF24}" presName="connectorText" presStyleLbl="sibTrans1D1" presStyleIdx="1" presStyleCnt="6"/>
      <dgm:spPr/>
    </dgm:pt>
    <dgm:pt modelId="{F33D98CA-5841-8F42-B72C-A18C9D953406}" type="pres">
      <dgm:prSet presAssocID="{658C2CDF-20E9-436B-BF4A-52359C345692}" presName="node" presStyleLbl="node1" presStyleIdx="2" presStyleCnt="7">
        <dgm:presLayoutVars>
          <dgm:bulletEnabled val="1"/>
        </dgm:presLayoutVars>
      </dgm:prSet>
      <dgm:spPr/>
    </dgm:pt>
    <dgm:pt modelId="{C55CB3E8-6F7F-2149-856E-974458A19BAA}" type="pres">
      <dgm:prSet presAssocID="{9CE07625-4EF7-41CF-A86E-2986CAE50491}" presName="sibTrans" presStyleLbl="sibTrans1D1" presStyleIdx="2" presStyleCnt="6"/>
      <dgm:spPr/>
    </dgm:pt>
    <dgm:pt modelId="{CD335E64-8AE3-6544-93B9-0A5DDEA635D5}" type="pres">
      <dgm:prSet presAssocID="{9CE07625-4EF7-41CF-A86E-2986CAE50491}" presName="connectorText" presStyleLbl="sibTrans1D1" presStyleIdx="2" presStyleCnt="6"/>
      <dgm:spPr/>
    </dgm:pt>
    <dgm:pt modelId="{E565B6FA-BC91-F441-B061-DE6EDCED7D2C}" type="pres">
      <dgm:prSet presAssocID="{C75A20FD-BD7F-4A0E-AB92-D680470FFD31}" presName="node" presStyleLbl="node1" presStyleIdx="3" presStyleCnt="7">
        <dgm:presLayoutVars>
          <dgm:bulletEnabled val="1"/>
        </dgm:presLayoutVars>
      </dgm:prSet>
      <dgm:spPr/>
    </dgm:pt>
    <dgm:pt modelId="{D56A415B-49BB-634C-9F06-E5507C9467DA}" type="pres">
      <dgm:prSet presAssocID="{AEB9FEE2-D953-4849-873D-BC169BDC842B}" presName="sibTrans" presStyleLbl="sibTrans1D1" presStyleIdx="3" presStyleCnt="6"/>
      <dgm:spPr/>
    </dgm:pt>
    <dgm:pt modelId="{74C07A9D-3030-4D4D-9814-1934F99D50AA}" type="pres">
      <dgm:prSet presAssocID="{AEB9FEE2-D953-4849-873D-BC169BDC842B}" presName="connectorText" presStyleLbl="sibTrans1D1" presStyleIdx="3" presStyleCnt="6"/>
      <dgm:spPr/>
    </dgm:pt>
    <dgm:pt modelId="{A9FCAEE9-74D0-5945-A129-A68D007F8421}" type="pres">
      <dgm:prSet presAssocID="{F40EF42C-FA48-41E6-8EFE-B742B800488C}" presName="node" presStyleLbl="node1" presStyleIdx="4" presStyleCnt="7">
        <dgm:presLayoutVars>
          <dgm:bulletEnabled val="1"/>
        </dgm:presLayoutVars>
      </dgm:prSet>
      <dgm:spPr/>
    </dgm:pt>
    <dgm:pt modelId="{D2BAB958-8D7C-FC40-B5BD-B273A133BF16}" type="pres">
      <dgm:prSet presAssocID="{33B4E271-2914-4605-BBA9-BE17DE41B44B}" presName="sibTrans" presStyleLbl="sibTrans1D1" presStyleIdx="4" presStyleCnt="6"/>
      <dgm:spPr/>
    </dgm:pt>
    <dgm:pt modelId="{631BB73C-8080-A749-8337-B0B11A387D3E}" type="pres">
      <dgm:prSet presAssocID="{33B4E271-2914-4605-BBA9-BE17DE41B44B}" presName="connectorText" presStyleLbl="sibTrans1D1" presStyleIdx="4" presStyleCnt="6"/>
      <dgm:spPr/>
    </dgm:pt>
    <dgm:pt modelId="{926E88E2-6A39-8248-9DA8-5CD43F227F65}" type="pres">
      <dgm:prSet presAssocID="{A230C769-E75D-4E08-AA56-D5AC10010470}" presName="node" presStyleLbl="node1" presStyleIdx="5" presStyleCnt="7">
        <dgm:presLayoutVars>
          <dgm:bulletEnabled val="1"/>
        </dgm:presLayoutVars>
      </dgm:prSet>
      <dgm:spPr/>
    </dgm:pt>
    <dgm:pt modelId="{8760377E-F196-8D4D-9239-0D728EE15E5C}" type="pres">
      <dgm:prSet presAssocID="{73D39E63-6363-41DB-8B65-94DC27B9AC4E}" presName="sibTrans" presStyleLbl="sibTrans1D1" presStyleIdx="5" presStyleCnt="6"/>
      <dgm:spPr/>
    </dgm:pt>
    <dgm:pt modelId="{B43F7F47-7C78-CD44-8424-2206277D3727}" type="pres">
      <dgm:prSet presAssocID="{73D39E63-6363-41DB-8B65-94DC27B9AC4E}" presName="connectorText" presStyleLbl="sibTrans1D1" presStyleIdx="5" presStyleCnt="6"/>
      <dgm:spPr/>
    </dgm:pt>
    <dgm:pt modelId="{563053A8-7F36-C045-B17D-5E56E6EAA56D}" type="pres">
      <dgm:prSet presAssocID="{B0FD96F9-F2C7-46AB-9795-4C95771F09EE}" presName="node" presStyleLbl="node1" presStyleIdx="6" presStyleCnt="7">
        <dgm:presLayoutVars>
          <dgm:bulletEnabled val="1"/>
        </dgm:presLayoutVars>
      </dgm:prSet>
      <dgm:spPr/>
    </dgm:pt>
  </dgm:ptLst>
  <dgm:cxnLst>
    <dgm:cxn modelId="{467C8B10-EC1F-4940-BA63-2DB1EDAB0513}" srcId="{6B5F8AE6-0512-404B-A3CB-88466B7512F9}" destId="{A230C769-E75D-4E08-AA56-D5AC10010470}" srcOrd="5" destOrd="0" parTransId="{B4637516-4869-482D-BA50-07BF6E544297}" sibTransId="{73D39E63-6363-41DB-8B65-94DC27B9AC4E}"/>
    <dgm:cxn modelId="{F5031611-3ED7-D84A-9413-93F537305BB1}" type="presOf" srcId="{AEB9FEE2-D953-4849-873D-BC169BDC842B}" destId="{74C07A9D-3030-4D4D-9814-1934F99D50AA}" srcOrd="1" destOrd="0" presId="urn:microsoft.com/office/officeart/2016/7/layout/RepeatingBendingProcessNew"/>
    <dgm:cxn modelId="{06108E30-73C1-4935-AA05-3DC37CDC657D}" srcId="{6B5F8AE6-0512-404B-A3CB-88466B7512F9}" destId="{5A03BD04-6B98-4B05-95C6-DD9D3D82D295}" srcOrd="1" destOrd="0" parTransId="{B8FD0F32-CCD3-4701-AE37-4DB69C9E0935}" sibTransId="{91ACD003-4821-4CEF-866C-2440C40DBF24}"/>
    <dgm:cxn modelId="{EA639435-C0BE-B142-BFC1-1E57641A5905}" type="presOf" srcId="{91ACD003-4821-4CEF-866C-2440C40DBF24}" destId="{87BF2AC5-73A3-AC4A-85A5-C167604C30D7}" srcOrd="1" destOrd="0" presId="urn:microsoft.com/office/officeart/2016/7/layout/RepeatingBendingProcessNew"/>
    <dgm:cxn modelId="{31BEC435-CDF9-9741-8E81-11BAEBF48ED9}" type="presOf" srcId="{A230C769-E75D-4E08-AA56-D5AC10010470}" destId="{926E88E2-6A39-8248-9DA8-5CD43F227F65}" srcOrd="0" destOrd="0" presId="urn:microsoft.com/office/officeart/2016/7/layout/RepeatingBendingProcessNew"/>
    <dgm:cxn modelId="{1296FB4B-1751-BB45-BFB6-B581264F8CB2}" type="presOf" srcId="{9CE07625-4EF7-41CF-A86E-2986CAE50491}" destId="{C55CB3E8-6F7F-2149-856E-974458A19BAA}" srcOrd="0" destOrd="0" presId="urn:microsoft.com/office/officeart/2016/7/layout/RepeatingBendingProcessNew"/>
    <dgm:cxn modelId="{61BB414E-21A3-42E3-ABB4-37C1F556F43F}" srcId="{6B5F8AE6-0512-404B-A3CB-88466B7512F9}" destId="{658C2CDF-20E9-436B-BF4A-52359C345692}" srcOrd="2" destOrd="0" parTransId="{2D29513A-A4D1-403F-A474-D5086260DFB5}" sibTransId="{9CE07625-4EF7-41CF-A86E-2986CAE50491}"/>
    <dgm:cxn modelId="{4D32CE4E-8943-3846-99C2-C829CEC11582}" type="presOf" srcId="{F40EF42C-FA48-41E6-8EFE-B742B800488C}" destId="{A9FCAEE9-74D0-5945-A129-A68D007F8421}" srcOrd="0" destOrd="0" presId="urn:microsoft.com/office/officeart/2016/7/layout/RepeatingBendingProcessNew"/>
    <dgm:cxn modelId="{F845EA4F-54C3-4FCE-8F03-E0CD3AB3474D}" srcId="{6B5F8AE6-0512-404B-A3CB-88466B7512F9}" destId="{F19343EC-0FF4-4551-9D75-EF6BBAE3E1DC}" srcOrd="0" destOrd="0" parTransId="{F1BD7907-96B8-4D9E-8EBE-D434C9F029F5}" sibTransId="{E3107753-3F88-4EBB-85B1-1C5A0A645859}"/>
    <dgm:cxn modelId="{CAC47B51-B043-C142-95CA-A3C684833CEA}" type="presOf" srcId="{658C2CDF-20E9-436B-BF4A-52359C345692}" destId="{F33D98CA-5841-8F42-B72C-A18C9D953406}" srcOrd="0" destOrd="0" presId="urn:microsoft.com/office/officeart/2016/7/layout/RepeatingBendingProcessNew"/>
    <dgm:cxn modelId="{899D9660-1DED-204D-ABE4-55CF47416667}" type="presOf" srcId="{91ACD003-4821-4CEF-866C-2440C40DBF24}" destId="{D9651EA5-0247-2147-914B-85F73835521B}" srcOrd="0" destOrd="0" presId="urn:microsoft.com/office/officeart/2016/7/layout/RepeatingBendingProcessNew"/>
    <dgm:cxn modelId="{78B6B168-17E6-C047-AEC1-B62DC525CB75}" type="presOf" srcId="{E3107753-3F88-4EBB-85B1-1C5A0A645859}" destId="{337F4159-B288-4F43-B29A-C98A07330AA2}" srcOrd="0" destOrd="0" presId="urn:microsoft.com/office/officeart/2016/7/layout/RepeatingBendingProcessNew"/>
    <dgm:cxn modelId="{0BB96E70-07B6-400E-8466-E30DDC62834B}" srcId="{6B5F8AE6-0512-404B-A3CB-88466B7512F9}" destId="{B0FD96F9-F2C7-46AB-9795-4C95771F09EE}" srcOrd="6" destOrd="0" parTransId="{5CD4C74E-E09D-459A-9FC1-AA059551D8E6}" sibTransId="{3DBEACF2-4252-46CB-8E4A-8B60017D86A2}"/>
    <dgm:cxn modelId="{6CD27770-C940-2D42-BB39-F273577F4591}" type="presOf" srcId="{6B5F8AE6-0512-404B-A3CB-88466B7512F9}" destId="{5A48084F-C924-224E-B55A-69657FB17730}" srcOrd="0" destOrd="0" presId="urn:microsoft.com/office/officeart/2016/7/layout/RepeatingBendingProcessNew"/>
    <dgm:cxn modelId="{A7484376-8A7A-8546-BF24-01168CA5902F}" type="presOf" srcId="{AEB9FEE2-D953-4849-873D-BC169BDC842B}" destId="{D56A415B-49BB-634C-9F06-E5507C9467DA}" srcOrd="0" destOrd="0" presId="urn:microsoft.com/office/officeart/2016/7/layout/RepeatingBendingProcessNew"/>
    <dgm:cxn modelId="{C4C60493-4A3B-1742-82B2-3D2AA31D438D}" type="presOf" srcId="{F19343EC-0FF4-4551-9D75-EF6BBAE3E1DC}" destId="{07DBE5DD-10C4-E34E-AD3B-CC051FCF45D6}" srcOrd="0" destOrd="0" presId="urn:microsoft.com/office/officeart/2016/7/layout/RepeatingBendingProcessNew"/>
    <dgm:cxn modelId="{5704D094-6C55-A445-BCF1-383286CD773E}" type="presOf" srcId="{5A03BD04-6B98-4B05-95C6-DD9D3D82D295}" destId="{5C864CF5-89F2-4847-BD18-2A82A07542F0}" srcOrd="0" destOrd="0" presId="urn:microsoft.com/office/officeart/2016/7/layout/RepeatingBendingProcessNew"/>
    <dgm:cxn modelId="{06C67C9F-93BC-6740-BF61-6AB12C46CF1D}" type="presOf" srcId="{E3107753-3F88-4EBB-85B1-1C5A0A645859}" destId="{33FBEEB9-6F90-FE41-B369-AF9C2F37A526}" srcOrd="1" destOrd="0" presId="urn:microsoft.com/office/officeart/2016/7/layout/RepeatingBendingProcessNew"/>
    <dgm:cxn modelId="{19DB2FB4-CEB9-4C60-A34F-3D261ED937B1}" srcId="{6B5F8AE6-0512-404B-A3CB-88466B7512F9}" destId="{C75A20FD-BD7F-4A0E-AB92-D680470FFD31}" srcOrd="3" destOrd="0" parTransId="{88C6FF0C-70D0-45CC-9A0B-106DC2D87604}" sibTransId="{AEB9FEE2-D953-4849-873D-BC169BDC842B}"/>
    <dgm:cxn modelId="{31BD09B9-F137-8045-BB8B-2AE088945DBB}" type="presOf" srcId="{73D39E63-6363-41DB-8B65-94DC27B9AC4E}" destId="{B43F7F47-7C78-CD44-8424-2206277D3727}" srcOrd="1" destOrd="0" presId="urn:microsoft.com/office/officeart/2016/7/layout/RepeatingBendingProcessNew"/>
    <dgm:cxn modelId="{57F443B9-EAD2-1B4B-A9B9-B4E625FF30C3}" type="presOf" srcId="{33B4E271-2914-4605-BBA9-BE17DE41B44B}" destId="{D2BAB958-8D7C-FC40-B5BD-B273A133BF16}" srcOrd="0" destOrd="0" presId="urn:microsoft.com/office/officeart/2016/7/layout/RepeatingBendingProcessNew"/>
    <dgm:cxn modelId="{AD0D98CC-72A7-467C-8E71-0CE06FE2EE4B}" srcId="{6B5F8AE6-0512-404B-A3CB-88466B7512F9}" destId="{F40EF42C-FA48-41E6-8EFE-B742B800488C}" srcOrd="4" destOrd="0" parTransId="{A7AB6808-A247-4902-AC46-ACD81CC6BE20}" sibTransId="{33B4E271-2914-4605-BBA9-BE17DE41B44B}"/>
    <dgm:cxn modelId="{2B2942D1-5D00-E246-9E07-3D5278090698}" type="presOf" srcId="{C75A20FD-BD7F-4A0E-AB92-D680470FFD31}" destId="{E565B6FA-BC91-F441-B061-DE6EDCED7D2C}" srcOrd="0" destOrd="0" presId="urn:microsoft.com/office/officeart/2016/7/layout/RepeatingBendingProcessNew"/>
    <dgm:cxn modelId="{64D8B0D5-FD79-B345-99B8-165DAEBE814A}" type="presOf" srcId="{9CE07625-4EF7-41CF-A86E-2986CAE50491}" destId="{CD335E64-8AE3-6544-93B9-0A5DDEA635D5}" srcOrd="1" destOrd="0" presId="urn:microsoft.com/office/officeart/2016/7/layout/RepeatingBendingProcessNew"/>
    <dgm:cxn modelId="{049293E5-0AE7-8444-A785-A109A0AF5902}" type="presOf" srcId="{73D39E63-6363-41DB-8B65-94DC27B9AC4E}" destId="{8760377E-F196-8D4D-9239-0D728EE15E5C}" srcOrd="0" destOrd="0" presId="urn:microsoft.com/office/officeart/2016/7/layout/RepeatingBendingProcessNew"/>
    <dgm:cxn modelId="{BE2D9FEB-CAD1-B844-AAEE-DC7C3127661C}" type="presOf" srcId="{B0FD96F9-F2C7-46AB-9795-4C95771F09EE}" destId="{563053A8-7F36-C045-B17D-5E56E6EAA56D}" srcOrd="0" destOrd="0" presId="urn:microsoft.com/office/officeart/2016/7/layout/RepeatingBendingProcessNew"/>
    <dgm:cxn modelId="{6F26F2EF-803E-E64F-81BD-7BD5E59601F4}" type="presOf" srcId="{33B4E271-2914-4605-BBA9-BE17DE41B44B}" destId="{631BB73C-8080-A749-8337-B0B11A387D3E}" srcOrd="1" destOrd="0" presId="urn:microsoft.com/office/officeart/2016/7/layout/RepeatingBendingProcessNew"/>
    <dgm:cxn modelId="{AC930603-AD0F-374F-B2C7-3D857B45A644}" type="presParOf" srcId="{5A48084F-C924-224E-B55A-69657FB17730}" destId="{07DBE5DD-10C4-E34E-AD3B-CC051FCF45D6}" srcOrd="0" destOrd="0" presId="urn:microsoft.com/office/officeart/2016/7/layout/RepeatingBendingProcessNew"/>
    <dgm:cxn modelId="{A605887A-8C32-3F46-B86C-9FE754FC6585}" type="presParOf" srcId="{5A48084F-C924-224E-B55A-69657FB17730}" destId="{337F4159-B288-4F43-B29A-C98A07330AA2}" srcOrd="1" destOrd="0" presId="urn:microsoft.com/office/officeart/2016/7/layout/RepeatingBendingProcessNew"/>
    <dgm:cxn modelId="{8824B77A-F03C-134E-939E-558E5DCA7358}" type="presParOf" srcId="{337F4159-B288-4F43-B29A-C98A07330AA2}" destId="{33FBEEB9-6F90-FE41-B369-AF9C2F37A526}" srcOrd="0" destOrd="0" presId="urn:microsoft.com/office/officeart/2016/7/layout/RepeatingBendingProcessNew"/>
    <dgm:cxn modelId="{36FE6447-9AF8-D74B-8FCB-5E5455405EFF}" type="presParOf" srcId="{5A48084F-C924-224E-B55A-69657FB17730}" destId="{5C864CF5-89F2-4847-BD18-2A82A07542F0}" srcOrd="2" destOrd="0" presId="urn:microsoft.com/office/officeart/2016/7/layout/RepeatingBendingProcessNew"/>
    <dgm:cxn modelId="{E62760C6-DE35-924F-85B9-C4F010EE014B}" type="presParOf" srcId="{5A48084F-C924-224E-B55A-69657FB17730}" destId="{D9651EA5-0247-2147-914B-85F73835521B}" srcOrd="3" destOrd="0" presId="urn:microsoft.com/office/officeart/2016/7/layout/RepeatingBendingProcessNew"/>
    <dgm:cxn modelId="{1CEE427D-AE4F-D64E-A8F7-94C2A66E05DB}" type="presParOf" srcId="{D9651EA5-0247-2147-914B-85F73835521B}" destId="{87BF2AC5-73A3-AC4A-85A5-C167604C30D7}" srcOrd="0" destOrd="0" presId="urn:microsoft.com/office/officeart/2016/7/layout/RepeatingBendingProcessNew"/>
    <dgm:cxn modelId="{1F4ECD22-9285-ED46-B7DC-EEACE6C262F3}" type="presParOf" srcId="{5A48084F-C924-224E-B55A-69657FB17730}" destId="{F33D98CA-5841-8F42-B72C-A18C9D953406}" srcOrd="4" destOrd="0" presId="urn:microsoft.com/office/officeart/2016/7/layout/RepeatingBendingProcessNew"/>
    <dgm:cxn modelId="{91E16CD1-A283-8841-A8C2-2F71A12A5C98}" type="presParOf" srcId="{5A48084F-C924-224E-B55A-69657FB17730}" destId="{C55CB3E8-6F7F-2149-856E-974458A19BAA}" srcOrd="5" destOrd="0" presId="urn:microsoft.com/office/officeart/2016/7/layout/RepeatingBendingProcessNew"/>
    <dgm:cxn modelId="{92BE252F-DA79-D54C-884F-F9775C8E6DE2}" type="presParOf" srcId="{C55CB3E8-6F7F-2149-856E-974458A19BAA}" destId="{CD335E64-8AE3-6544-93B9-0A5DDEA635D5}" srcOrd="0" destOrd="0" presId="urn:microsoft.com/office/officeart/2016/7/layout/RepeatingBendingProcessNew"/>
    <dgm:cxn modelId="{DA1B2E4B-6079-C84F-93CD-BACEA9F5B5BF}" type="presParOf" srcId="{5A48084F-C924-224E-B55A-69657FB17730}" destId="{E565B6FA-BC91-F441-B061-DE6EDCED7D2C}" srcOrd="6" destOrd="0" presId="urn:microsoft.com/office/officeart/2016/7/layout/RepeatingBendingProcessNew"/>
    <dgm:cxn modelId="{6F8D27CC-B2BC-F64C-AAC5-DBDAD0586F50}" type="presParOf" srcId="{5A48084F-C924-224E-B55A-69657FB17730}" destId="{D56A415B-49BB-634C-9F06-E5507C9467DA}" srcOrd="7" destOrd="0" presId="urn:microsoft.com/office/officeart/2016/7/layout/RepeatingBendingProcessNew"/>
    <dgm:cxn modelId="{61E29879-FCE9-2348-B1A5-EAF1ABA53870}" type="presParOf" srcId="{D56A415B-49BB-634C-9F06-E5507C9467DA}" destId="{74C07A9D-3030-4D4D-9814-1934F99D50AA}" srcOrd="0" destOrd="0" presId="urn:microsoft.com/office/officeart/2016/7/layout/RepeatingBendingProcessNew"/>
    <dgm:cxn modelId="{2502F83A-809A-014D-B2B8-76CA6CEF4099}" type="presParOf" srcId="{5A48084F-C924-224E-B55A-69657FB17730}" destId="{A9FCAEE9-74D0-5945-A129-A68D007F8421}" srcOrd="8" destOrd="0" presId="urn:microsoft.com/office/officeart/2016/7/layout/RepeatingBendingProcessNew"/>
    <dgm:cxn modelId="{04C92513-E5DB-454D-A366-B270A25D35FF}" type="presParOf" srcId="{5A48084F-C924-224E-B55A-69657FB17730}" destId="{D2BAB958-8D7C-FC40-B5BD-B273A133BF16}" srcOrd="9" destOrd="0" presId="urn:microsoft.com/office/officeart/2016/7/layout/RepeatingBendingProcessNew"/>
    <dgm:cxn modelId="{A82FCB7A-22DF-7140-A0D8-11528794BAB6}" type="presParOf" srcId="{D2BAB958-8D7C-FC40-B5BD-B273A133BF16}" destId="{631BB73C-8080-A749-8337-B0B11A387D3E}" srcOrd="0" destOrd="0" presId="urn:microsoft.com/office/officeart/2016/7/layout/RepeatingBendingProcessNew"/>
    <dgm:cxn modelId="{D54127F5-ACD7-4347-9FC7-8488997E4E84}" type="presParOf" srcId="{5A48084F-C924-224E-B55A-69657FB17730}" destId="{926E88E2-6A39-8248-9DA8-5CD43F227F65}" srcOrd="10" destOrd="0" presId="urn:microsoft.com/office/officeart/2016/7/layout/RepeatingBendingProcessNew"/>
    <dgm:cxn modelId="{E846AA73-2F8A-1145-A490-E1ABAA55B879}" type="presParOf" srcId="{5A48084F-C924-224E-B55A-69657FB17730}" destId="{8760377E-F196-8D4D-9239-0D728EE15E5C}" srcOrd="11" destOrd="0" presId="urn:microsoft.com/office/officeart/2016/7/layout/RepeatingBendingProcessNew"/>
    <dgm:cxn modelId="{0E5E9B14-6E27-CD45-8FA6-267D72E15465}" type="presParOf" srcId="{8760377E-F196-8D4D-9239-0D728EE15E5C}" destId="{B43F7F47-7C78-CD44-8424-2206277D3727}" srcOrd="0" destOrd="0" presId="urn:microsoft.com/office/officeart/2016/7/layout/RepeatingBendingProcessNew"/>
    <dgm:cxn modelId="{ED34A325-C974-7B49-80CB-979C98918FDF}" type="presParOf" srcId="{5A48084F-C924-224E-B55A-69657FB17730}" destId="{563053A8-7F36-C045-B17D-5E56E6EAA56D}"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C1D38C-CCBE-481D-8BC5-5693C04401E4}" type="doc">
      <dgm:prSet loTypeId="urn:microsoft.com/office/officeart/2005/8/layout/hChevron3" loCatId="process" qsTypeId="urn:microsoft.com/office/officeart/2005/8/quickstyle/simple1" qsCatId="simple" csTypeId="urn:microsoft.com/office/officeart/2005/8/colors/colorful1" csCatId="colorful"/>
      <dgm:spPr/>
      <dgm:t>
        <a:bodyPr/>
        <a:lstStyle/>
        <a:p>
          <a:endParaRPr lang="en-US"/>
        </a:p>
      </dgm:t>
    </dgm:pt>
    <dgm:pt modelId="{18FD61B5-A35B-4CB3-9B64-5EB85F8C396B}">
      <dgm:prSet/>
      <dgm:spPr/>
      <dgm:t>
        <a:bodyPr/>
        <a:lstStyle/>
        <a:p>
          <a:r>
            <a:rPr lang="en-US"/>
            <a:t>GENERAL FUND</a:t>
          </a:r>
        </a:p>
      </dgm:t>
    </dgm:pt>
    <dgm:pt modelId="{9A5BC996-A4AE-4477-962F-993915D39579}" type="parTrans" cxnId="{3D65A008-AFCE-4516-9988-18D072E9F093}">
      <dgm:prSet/>
      <dgm:spPr/>
      <dgm:t>
        <a:bodyPr/>
        <a:lstStyle/>
        <a:p>
          <a:endParaRPr lang="en-US"/>
        </a:p>
      </dgm:t>
    </dgm:pt>
    <dgm:pt modelId="{3666B0B6-A988-45F4-BEA7-B32C78606CE0}" type="sibTrans" cxnId="{3D65A008-AFCE-4516-9988-18D072E9F093}">
      <dgm:prSet/>
      <dgm:spPr/>
      <dgm:t>
        <a:bodyPr/>
        <a:lstStyle/>
        <a:p>
          <a:endParaRPr lang="en-US"/>
        </a:p>
      </dgm:t>
    </dgm:pt>
    <dgm:pt modelId="{0E503CC2-7F76-4524-B3E2-AEBBC14DA855}">
      <dgm:prSet/>
      <dgm:spPr/>
      <dgm:t>
        <a:bodyPr/>
        <a:lstStyle/>
        <a:p>
          <a:r>
            <a:rPr lang="en-US"/>
            <a:t>Only source for direct contributions to candidate campaigns</a:t>
          </a:r>
        </a:p>
      </dgm:t>
    </dgm:pt>
    <dgm:pt modelId="{AB9441C7-BBAF-4ABF-8E25-657822A9FA2D}" type="parTrans" cxnId="{F0E12BD7-4747-4AB5-A4B2-056C4D1AD1BF}">
      <dgm:prSet/>
      <dgm:spPr/>
      <dgm:t>
        <a:bodyPr/>
        <a:lstStyle/>
        <a:p>
          <a:endParaRPr lang="en-US"/>
        </a:p>
      </dgm:t>
    </dgm:pt>
    <dgm:pt modelId="{EC0B9E8F-8A5B-4ED9-81E9-025A33FF2BA6}" type="sibTrans" cxnId="{F0E12BD7-4747-4AB5-A4B2-056C4D1AD1BF}">
      <dgm:prSet/>
      <dgm:spPr/>
      <dgm:t>
        <a:bodyPr/>
        <a:lstStyle/>
        <a:p>
          <a:endParaRPr lang="en-US"/>
        </a:p>
      </dgm:t>
    </dgm:pt>
    <dgm:pt modelId="{A3026D2A-FC34-405F-9426-CE3A83E61616}">
      <dgm:prSet/>
      <dgm:spPr/>
      <dgm:t>
        <a:bodyPr/>
        <a:lstStyle/>
        <a:p>
          <a:r>
            <a:rPr lang="en-US"/>
            <a:t>Individual donations only; no organizational donations permitted</a:t>
          </a:r>
        </a:p>
      </dgm:t>
    </dgm:pt>
    <dgm:pt modelId="{F6F7F74F-027F-4EC7-A4FA-EA496FECF28C}" type="parTrans" cxnId="{DF0C9359-9D63-43B6-8FC3-F946405D6369}">
      <dgm:prSet/>
      <dgm:spPr/>
      <dgm:t>
        <a:bodyPr/>
        <a:lstStyle/>
        <a:p>
          <a:endParaRPr lang="en-US"/>
        </a:p>
      </dgm:t>
    </dgm:pt>
    <dgm:pt modelId="{07FE45DC-F679-4A72-A2DD-BD6421F87479}" type="sibTrans" cxnId="{DF0C9359-9D63-43B6-8FC3-F946405D6369}">
      <dgm:prSet/>
      <dgm:spPr/>
      <dgm:t>
        <a:bodyPr/>
        <a:lstStyle/>
        <a:p>
          <a:endParaRPr lang="en-US"/>
        </a:p>
      </dgm:t>
    </dgm:pt>
    <dgm:pt modelId="{C7D9A9F9-147E-467F-8F3C-8CD9C5A5DC00}">
      <dgm:prSet/>
      <dgm:spPr/>
      <dgm:t>
        <a:bodyPr/>
        <a:lstStyle/>
        <a:p>
          <a:r>
            <a:rPr lang="en-US"/>
            <a:t>Maximum donation limit of $5,000 annually per donor</a:t>
          </a:r>
        </a:p>
      </dgm:t>
    </dgm:pt>
    <dgm:pt modelId="{699CE846-194E-4220-8862-5AAEBA918997}" type="parTrans" cxnId="{B7CBE38B-9486-4684-997A-84404B2B5EA8}">
      <dgm:prSet/>
      <dgm:spPr/>
      <dgm:t>
        <a:bodyPr/>
        <a:lstStyle/>
        <a:p>
          <a:endParaRPr lang="en-US"/>
        </a:p>
      </dgm:t>
    </dgm:pt>
    <dgm:pt modelId="{7FEDB346-4E2C-4A9E-9AE1-30EEC61FDDBD}" type="sibTrans" cxnId="{B7CBE38B-9486-4684-997A-84404B2B5EA8}">
      <dgm:prSet/>
      <dgm:spPr/>
      <dgm:t>
        <a:bodyPr/>
        <a:lstStyle/>
        <a:p>
          <a:endParaRPr lang="en-US"/>
        </a:p>
      </dgm:t>
    </dgm:pt>
    <dgm:pt modelId="{E73AD3DB-283E-44C2-A330-91ED63DD49F9}">
      <dgm:prSet/>
      <dgm:spPr/>
      <dgm:t>
        <a:bodyPr/>
        <a:lstStyle/>
        <a:p>
          <a:r>
            <a:rPr lang="en-US"/>
            <a:t>INDEPENDENT EXPENDITURE ACCOUNT</a:t>
          </a:r>
        </a:p>
      </dgm:t>
    </dgm:pt>
    <dgm:pt modelId="{03B72A56-4A3D-4CDC-BD54-CDAF8DDC5F56}" type="parTrans" cxnId="{57A0EC52-14E0-4574-A79C-1A6F5999C0F3}">
      <dgm:prSet/>
      <dgm:spPr/>
      <dgm:t>
        <a:bodyPr/>
        <a:lstStyle/>
        <a:p>
          <a:endParaRPr lang="en-US"/>
        </a:p>
      </dgm:t>
    </dgm:pt>
    <dgm:pt modelId="{9FF21E31-AE86-45F6-93C3-F525B3A68B4E}" type="sibTrans" cxnId="{57A0EC52-14E0-4574-A79C-1A6F5999C0F3}">
      <dgm:prSet/>
      <dgm:spPr/>
      <dgm:t>
        <a:bodyPr/>
        <a:lstStyle/>
        <a:p>
          <a:endParaRPr lang="en-US"/>
        </a:p>
      </dgm:t>
    </dgm:pt>
    <dgm:pt modelId="{95B9CDD0-73E6-4136-BDC4-20C58F453DC1}">
      <dgm:prSet/>
      <dgm:spPr/>
      <dgm:t>
        <a:bodyPr/>
        <a:lstStyle/>
        <a:p>
          <a:r>
            <a:rPr lang="en-US"/>
            <a:t>No direct campaign support; research, polling, administration, etc.</a:t>
          </a:r>
        </a:p>
      </dgm:t>
    </dgm:pt>
    <dgm:pt modelId="{637F3F26-68AD-4559-9BE1-E9D664131177}" type="parTrans" cxnId="{5AA1A210-9CC1-461A-978E-185592303715}">
      <dgm:prSet/>
      <dgm:spPr/>
      <dgm:t>
        <a:bodyPr/>
        <a:lstStyle/>
        <a:p>
          <a:endParaRPr lang="en-US"/>
        </a:p>
      </dgm:t>
    </dgm:pt>
    <dgm:pt modelId="{2F1777D3-FB9A-49D2-8AD1-0D865C2BDCE7}" type="sibTrans" cxnId="{5AA1A210-9CC1-461A-978E-185592303715}">
      <dgm:prSet/>
      <dgm:spPr/>
      <dgm:t>
        <a:bodyPr/>
        <a:lstStyle/>
        <a:p>
          <a:endParaRPr lang="en-US"/>
        </a:p>
      </dgm:t>
    </dgm:pt>
    <dgm:pt modelId="{3AABD68A-3A6B-4B82-8379-E1912DD98DB6}">
      <dgm:prSet/>
      <dgm:spPr/>
      <dgm:t>
        <a:bodyPr/>
        <a:lstStyle/>
        <a:p>
          <a:r>
            <a:rPr lang="en-US"/>
            <a:t>Individual and corporate donations</a:t>
          </a:r>
        </a:p>
      </dgm:t>
    </dgm:pt>
    <dgm:pt modelId="{96E1F305-FFD5-4A35-AB5D-E7245A423BBD}" type="parTrans" cxnId="{F0D0F8F0-D3F4-4CCC-8B32-5A220B6C2A81}">
      <dgm:prSet/>
      <dgm:spPr/>
      <dgm:t>
        <a:bodyPr/>
        <a:lstStyle/>
        <a:p>
          <a:endParaRPr lang="en-US"/>
        </a:p>
      </dgm:t>
    </dgm:pt>
    <dgm:pt modelId="{563CA16B-F774-4C7F-B9FA-915F6E5C8C97}" type="sibTrans" cxnId="{F0D0F8F0-D3F4-4CCC-8B32-5A220B6C2A81}">
      <dgm:prSet/>
      <dgm:spPr/>
      <dgm:t>
        <a:bodyPr/>
        <a:lstStyle/>
        <a:p>
          <a:endParaRPr lang="en-US"/>
        </a:p>
      </dgm:t>
    </dgm:pt>
    <dgm:pt modelId="{7B69BAE7-5BA9-4800-B93F-97FE32F65197}">
      <dgm:prSet/>
      <dgm:spPr/>
      <dgm:t>
        <a:bodyPr/>
        <a:lstStyle/>
        <a:p>
          <a:r>
            <a:rPr lang="en-US"/>
            <a:t>No maximum donation limit</a:t>
          </a:r>
        </a:p>
      </dgm:t>
    </dgm:pt>
    <dgm:pt modelId="{882F0709-82C6-47BE-9673-768FC2CD4C0D}" type="parTrans" cxnId="{F1F4F69F-2212-4B3E-8070-2775834CACA8}">
      <dgm:prSet/>
      <dgm:spPr/>
      <dgm:t>
        <a:bodyPr/>
        <a:lstStyle/>
        <a:p>
          <a:endParaRPr lang="en-US"/>
        </a:p>
      </dgm:t>
    </dgm:pt>
    <dgm:pt modelId="{BBD13583-0568-4408-BE2F-505D03CB4CEF}" type="sibTrans" cxnId="{F1F4F69F-2212-4B3E-8070-2775834CACA8}">
      <dgm:prSet/>
      <dgm:spPr/>
      <dgm:t>
        <a:bodyPr/>
        <a:lstStyle/>
        <a:p>
          <a:endParaRPr lang="en-US"/>
        </a:p>
      </dgm:t>
    </dgm:pt>
    <dgm:pt modelId="{154225DB-377F-474B-AE43-588245979796}">
      <dgm:prSet/>
      <dgm:spPr/>
      <dgm:t>
        <a:bodyPr/>
        <a:lstStyle/>
        <a:p>
          <a:r>
            <a:rPr lang="en-US"/>
            <a:t>FEC REQUIRES FSPAC donors who give more than $200 a year be publicly disclosed</a:t>
          </a:r>
        </a:p>
      </dgm:t>
    </dgm:pt>
    <dgm:pt modelId="{E9907B09-16D5-4C03-A2B2-2CC586761667}" type="parTrans" cxnId="{A2CE04B7-1545-401D-9751-7E37164D072C}">
      <dgm:prSet/>
      <dgm:spPr/>
      <dgm:t>
        <a:bodyPr/>
        <a:lstStyle/>
        <a:p>
          <a:endParaRPr lang="en-US"/>
        </a:p>
      </dgm:t>
    </dgm:pt>
    <dgm:pt modelId="{1028B6D0-E346-4B0C-830C-468CD036CED0}" type="sibTrans" cxnId="{A2CE04B7-1545-401D-9751-7E37164D072C}">
      <dgm:prSet/>
      <dgm:spPr/>
      <dgm:t>
        <a:bodyPr/>
        <a:lstStyle/>
        <a:p>
          <a:endParaRPr lang="en-US"/>
        </a:p>
      </dgm:t>
    </dgm:pt>
    <dgm:pt modelId="{E7C51BA8-9BC0-B640-996F-BFEB1CA6E456}" type="pres">
      <dgm:prSet presAssocID="{19C1D38C-CCBE-481D-8BC5-5693C04401E4}" presName="Name0" presStyleCnt="0">
        <dgm:presLayoutVars>
          <dgm:dir/>
          <dgm:resizeHandles val="exact"/>
        </dgm:presLayoutVars>
      </dgm:prSet>
      <dgm:spPr/>
    </dgm:pt>
    <dgm:pt modelId="{6CC352A0-6245-3D48-8053-2CEA80B7485B}" type="pres">
      <dgm:prSet presAssocID="{18FD61B5-A35B-4CB3-9B64-5EB85F8C396B}" presName="parAndChTx" presStyleLbl="node1" presStyleIdx="0" presStyleCnt="3">
        <dgm:presLayoutVars>
          <dgm:bulletEnabled val="1"/>
        </dgm:presLayoutVars>
      </dgm:prSet>
      <dgm:spPr/>
    </dgm:pt>
    <dgm:pt modelId="{3E4EB5B2-EB29-4643-8A3E-23C230265703}" type="pres">
      <dgm:prSet presAssocID="{3666B0B6-A988-45F4-BEA7-B32C78606CE0}" presName="parAndChSpace" presStyleCnt="0"/>
      <dgm:spPr/>
    </dgm:pt>
    <dgm:pt modelId="{865C01D1-4ED2-074C-AAD9-E58AB6D11133}" type="pres">
      <dgm:prSet presAssocID="{E73AD3DB-283E-44C2-A330-91ED63DD49F9}" presName="parAndChTx" presStyleLbl="node1" presStyleIdx="1" presStyleCnt="3">
        <dgm:presLayoutVars>
          <dgm:bulletEnabled val="1"/>
        </dgm:presLayoutVars>
      </dgm:prSet>
      <dgm:spPr/>
    </dgm:pt>
    <dgm:pt modelId="{0EF3EB8B-8851-7B40-A31D-87405D09B7C0}" type="pres">
      <dgm:prSet presAssocID="{9FF21E31-AE86-45F6-93C3-F525B3A68B4E}" presName="parAndChSpace" presStyleCnt="0"/>
      <dgm:spPr/>
    </dgm:pt>
    <dgm:pt modelId="{2089EA5D-7A2E-0948-96B6-DEB08091BAA5}" type="pres">
      <dgm:prSet presAssocID="{154225DB-377F-474B-AE43-588245979796}" presName="parAndChTx" presStyleLbl="node1" presStyleIdx="2" presStyleCnt="3">
        <dgm:presLayoutVars>
          <dgm:bulletEnabled val="1"/>
        </dgm:presLayoutVars>
      </dgm:prSet>
      <dgm:spPr/>
    </dgm:pt>
  </dgm:ptLst>
  <dgm:cxnLst>
    <dgm:cxn modelId="{C309E906-FCA2-B74E-B69D-9037BCD36BD0}" type="presOf" srcId="{E73AD3DB-283E-44C2-A330-91ED63DD49F9}" destId="{865C01D1-4ED2-074C-AAD9-E58AB6D11133}" srcOrd="0" destOrd="0" presId="urn:microsoft.com/office/officeart/2005/8/layout/hChevron3"/>
    <dgm:cxn modelId="{3D65A008-AFCE-4516-9988-18D072E9F093}" srcId="{19C1D38C-CCBE-481D-8BC5-5693C04401E4}" destId="{18FD61B5-A35B-4CB3-9B64-5EB85F8C396B}" srcOrd="0" destOrd="0" parTransId="{9A5BC996-A4AE-4477-962F-993915D39579}" sibTransId="{3666B0B6-A988-45F4-BEA7-B32C78606CE0}"/>
    <dgm:cxn modelId="{5AA1A210-9CC1-461A-978E-185592303715}" srcId="{E73AD3DB-283E-44C2-A330-91ED63DD49F9}" destId="{95B9CDD0-73E6-4136-BDC4-20C58F453DC1}" srcOrd="0" destOrd="0" parTransId="{637F3F26-68AD-4559-9BE1-E9D664131177}" sibTransId="{2F1777D3-FB9A-49D2-8AD1-0D865C2BDCE7}"/>
    <dgm:cxn modelId="{C053A125-847B-8943-BB88-E67CB6914BFA}" type="presOf" srcId="{95B9CDD0-73E6-4136-BDC4-20C58F453DC1}" destId="{865C01D1-4ED2-074C-AAD9-E58AB6D11133}" srcOrd="0" destOrd="1" presId="urn:microsoft.com/office/officeart/2005/8/layout/hChevron3"/>
    <dgm:cxn modelId="{8C6C9334-F5E6-E349-9038-2CEDCFC8F8D0}" type="presOf" srcId="{7B69BAE7-5BA9-4800-B93F-97FE32F65197}" destId="{865C01D1-4ED2-074C-AAD9-E58AB6D11133}" srcOrd="0" destOrd="3" presId="urn:microsoft.com/office/officeart/2005/8/layout/hChevron3"/>
    <dgm:cxn modelId="{D3BEE23A-6B5F-5048-9637-9A83B640A5EF}" type="presOf" srcId="{3AABD68A-3A6B-4B82-8379-E1912DD98DB6}" destId="{865C01D1-4ED2-074C-AAD9-E58AB6D11133}" srcOrd="0" destOrd="2" presId="urn:microsoft.com/office/officeart/2005/8/layout/hChevron3"/>
    <dgm:cxn modelId="{69FD913D-4222-BF42-A99F-D5C25E39AC94}" type="presOf" srcId="{18FD61B5-A35B-4CB3-9B64-5EB85F8C396B}" destId="{6CC352A0-6245-3D48-8053-2CEA80B7485B}" srcOrd="0" destOrd="0" presId="urn:microsoft.com/office/officeart/2005/8/layout/hChevron3"/>
    <dgm:cxn modelId="{57A0EC52-14E0-4574-A79C-1A6F5999C0F3}" srcId="{19C1D38C-CCBE-481D-8BC5-5693C04401E4}" destId="{E73AD3DB-283E-44C2-A330-91ED63DD49F9}" srcOrd="1" destOrd="0" parTransId="{03B72A56-4A3D-4CDC-BD54-CDAF8DDC5F56}" sibTransId="{9FF21E31-AE86-45F6-93C3-F525B3A68B4E}"/>
    <dgm:cxn modelId="{DF0C9359-9D63-43B6-8FC3-F946405D6369}" srcId="{18FD61B5-A35B-4CB3-9B64-5EB85F8C396B}" destId="{A3026D2A-FC34-405F-9426-CE3A83E61616}" srcOrd="1" destOrd="0" parTransId="{F6F7F74F-027F-4EC7-A4FA-EA496FECF28C}" sibTransId="{07FE45DC-F679-4A72-A2DD-BD6421F87479}"/>
    <dgm:cxn modelId="{5C97C066-9A0A-364E-8BBC-D00F60BF06F8}" type="presOf" srcId="{154225DB-377F-474B-AE43-588245979796}" destId="{2089EA5D-7A2E-0948-96B6-DEB08091BAA5}" srcOrd="0" destOrd="0" presId="urn:microsoft.com/office/officeart/2005/8/layout/hChevron3"/>
    <dgm:cxn modelId="{1AB2CB86-D4FD-524A-8EA8-B9BB323B1AA0}" type="presOf" srcId="{C7D9A9F9-147E-467F-8F3C-8CD9C5A5DC00}" destId="{6CC352A0-6245-3D48-8053-2CEA80B7485B}" srcOrd="0" destOrd="3" presId="urn:microsoft.com/office/officeart/2005/8/layout/hChevron3"/>
    <dgm:cxn modelId="{4145A389-95D3-FC4D-A954-D580BE32E506}" type="presOf" srcId="{0E503CC2-7F76-4524-B3E2-AEBBC14DA855}" destId="{6CC352A0-6245-3D48-8053-2CEA80B7485B}" srcOrd="0" destOrd="1" presId="urn:microsoft.com/office/officeart/2005/8/layout/hChevron3"/>
    <dgm:cxn modelId="{B7CBE38B-9486-4684-997A-84404B2B5EA8}" srcId="{18FD61B5-A35B-4CB3-9B64-5EB85F8C396B}" destId="{C7D9A9F9-147E-467F-8F3C-8CD9C5A5DC00}" srcOrd="2" destOrd="0" parTransId="{699CE846-194E-4220-8862-5AAEBA918997}" sibTransId="{7FEDB346-4E2C-4A9E-9AE1-30EEC61FDDBD}"/>
    <dgm:cxn modelId="{59B60E8E-AC47-524E-AE69-16C21FB5571B}" type="presOf" srcId="{19C1D38C-CCBE-481D-8BC5-5693C04401E4}" destId="{E7C51BA8-9BC0-B640-996F-BFEB1CA6E456}" srcOrd="0" destOrd="0" presId="urn:microsoft.com/office/officeart/2005/8/layout/hChevron3"/>
    <dgm:cxn modelId="{F1F4F69F-2212-4B3E-8070-2775834CACA8}" srcId="{E73AD3DB-283E-44C2-A330-91ED63DD49F9}" destId="{7B69BAE7-5BA9-4800-B93F-97FE32F65197}" srcOrd="2" destOrd="0" parTransId="{882F0709-82C6-47BE-9673-768FC2CD4C0D}" sibTransId="{BBD13583-0568-4408-BE2F-505D03CB4CEF}"/>
    <dgm:cxn modelId="{0B4BF7A3-106C-FF44-941F-001E26CF87A5}" type="presOf" srcId="{A3026D2A-FC34-405F-9426-CE3A83E61616}" destId="{6CC352A0-6245-3D48-8053-2CEA80B7485B}" srcOrd="0" destOrd="2" presId="urn:microsoft.com/office/officeart/2005/8/layout/hChevron3"/>
    <dgm:cxn modelId="{A2CE04B7-1545-401D-9751-7E37164D072C}" srcId="{19C1D38C-CCBE-481D-8BC5-5693C04401E4}" destId="{154225DB-377F-474B-AE43-588245979796}" srcOrd="2" destOrd="0" parTransId="{E9907B09-16D5-4C03-A2B2-2CC586761667}" sibTransId="{1028B6D0-E346-4B0C-830C-468CD036CED0}"/>
    <dgm:cxn modelId="{F0E12BD7-4747-4AB5-A4B2-056C4D1AD1BF}" srcId="{18FD61B5-A35B-4CB3-9B64-5EB85F8C396B}" destId="{0E503CC2-7F76-4524-B3E2-AEBBC14DA855}" srcOrd="0" destOrd="0" parTransId="{AB9441C7-BBAF-4ABF-8E25-657822A9FA2D}" sibTransId="{EC0B9E8F-8A5B-4ED9-81E9-025A33FF2BA6}"/>
    <dgm:cxn modelId="{F0D0F8F0-D3F4-4CCC-8B32-5A220B6C2A81}" srcId="{E73AD3DB-283E-44C2-A330-91ED63DD49F9}" destId="{3AABD68A-3A6B-4B82-8379-E1912DD98DB6}" srcOrd="1" destOrd="0" parTransId="{96E1F305-FFD5-4A35-AB5D-E7245A423BBD}" sibTransId="{563CA16B-F774-4C7F-B9FA-915F6E5C8C97}"/>
    <dgm:cxn modelId="{6C088AB2-4C47-1143-8418-213876F3A737}" type="presParOf" srcId="{E7C51BA8-9BC0-B640-996F-BFEB1CA6E456}" destId="{6CC352A0-6245-3D48-8053-2CEA80B7485B}" srcOrd="0" destOrd="0" presId="urn:microsoft.com/office/officeart/2005/8/layout/hChevron3"/>
    <dgm:cxn modelId="{A1D338CB-CE72-6F45-8D22-CE8136D79741}" type="presParOf" srcId="{E7C51BA8-9BC0-B640-996F-BFEB1CA6E456}" destId="{3E4EB5B2-EB29-4643-8A3E-23C230265703}" srcOrd="1" destOrd="0" presId="urn:microsoft.com/office/officeart/2005/8/layout/hChevron3"/>
    <dgm:cxn modelId="{9196F248-69CD-8348-BD81-B37CEC750AF3}" type="presParOf" srcId="{E7C51BA8-9BC0-B640-996F-BFEB1CA6E456}" destId="{865C01D1-4ED2-074C-AAD9-E58AB6D11133}" srcOrd="2" destOrd="0" presId="urn:microsoft.com/office/officeart/2005/8/layout/hChevron3"/>
    <dgm:cxn modelId="{BEF73A92-CDA8-F342-899F-9FB6B2BD9801}" type="presParOf" srcId="{E7C51BA8-9BC0-B640-996F-BFEB1CA6E456}" destId="{0EF3EB8B-8851-7B40-A31D-87405D09B7C0}" srcOrd="3" destOrd="0" presId="urn:microsoft.com/office/officeart/2005/8/layout/hChevron3"/>
    <dgm:cxn modelId="{2FDED965-CB89-854C-A111-0A625456D980}" type="presParOf" srcId="{E7C51BA8-9BC0-B640-996F-BFEB1CA6E456}" destId="{2089EA5D-7A2E-0948-96B6-DEB08091BAA5}"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394CF7-0379-4559-8077-CAE2547EAD4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A0F5E506-801E-4CAF-AAF7-DE1ACDF7E50A}">
      <dgm:prSet/>
      <dgm:spPr/>
      <dgm:t>
        <a:bodyPr/>
        <a:lstStyle/>
        <a:p>
          <a:r>
            <a:rPr lang="en-US" b="1"/>
            <a:t>The CFAA</a:t>
          </a:r>
          <a:endParaRPr lang="en-US"/>
        </a:p>
      </dgm:t>
    </dgm:pt>
    <dgm:pt modelId="{63572CAE-AAE3-456D-B1BF-AB5085A7E390}" type="parTrans" cxnId="{1942FF83-1A20-41AC-A888-465FF79C39A6}">
      <dgm:prSet/>
      <dgm:spPr/>
      <dgm:t>
        <a:bodyPr/>
        <a:lstStyle/>
        <a:p>
          <a:endParaRPr lang="en-US"/>
        </a:p>
      </dgm:t>
    </dgm:pt>
    <dgm:pt modelId="{0A6A1D5B-4767-4FCB-9450-93B5708D7A2C}" type="sibTrans" cxnId="{1942FF83-1A20-41AC-A888-465FF79C39A6}">
      <dgm:prSet/>
      <dgm:spPr/>
      <dgm:t>
        <a:bodyPr/>
        <a:lstStyle/>
        <a:p>
          <a:endParaRPr lang="en-US"/>
        </a:p>
      </dgm:t>
    </dgm:pt>
    <dgm:pt modelId="{FBD7524A-297F-4705-83D7-7F52D31EF8BD}">
      <dgm:prSet/>
      <dgm:spPr/>
      <dgm:t>
        <a:bodyPr/>
        <a:lstStyle/>
        <a:p>
          <a:r>
            <a:rPr lang="en-US" dirty="0"/>
            <a:t>PASSED by the House</a:t>
          </a:r>
          <a:br>
            <a:rPr lang="en-US" dirty="0"/>
          </a:br>
          <a:r>
            <a:rPr lang="en-US" dirty="0"/>
            <a:t>in 2024  with bipartisan support</a:t>
          </a:r>
        </a:p>
      </dgm:t>
    </dgm:pt>
    <dgm:pt modelId="{BC29E6E0-2B28-4247-94F8-2536F713F895}" type="parTrans" cxnId="{BC1DB917-722B-4890-BBFB-513A2483C239}">
      <dgm:prSet/>
      <dgm:spPr/>
      <dgm:t>
        <a:bodyPr/>
        <a:lstStyle/>
        <a:p>
          <a:endParaRPr lang="en-US"/>
        </a:p>
      </dgm:t>
    </dgm:pt>
    <dgm:pt modelId="{6BD66263-71B2-4556-952A-E3FE7EBB0640}" type="sibTrans" cxnId="{BC1DB917-722B-4890-BBFB-513A2483C239}">
      <dgm:prSet/>
      <dgm:spPr/>
      <dgm:t>
        <a:bodyPr/>
        <a:lstStyle/>
        <a:p>
          <a:endParaRPr lang="en-US"/>
        </a:p>
      </dgm:t>
    </dgm:pt>
    <dgm:pt modelId="{F00A06BA-4C54-4B3F-8441-86835DDBDAEB}">
      <dgm:prSet/>
      <dgm:spPr/>
      <dgm:t>
        <a:bodyPr/>
        <a:lstStyle/>
        <a:p>
          <a:r>
            <a:rPr lang="en-US" dirty="0"/>
            <a:t>DEFINES ADVERSE ACTION with a clear definition of what universities CANNOT do to interfere with operations of our systems and chapters</a:t>
          </a:r>
        </a:p>
      </dgm:t>
    </dgm:pt>
    <dgm:pt modelId="{09037704-BF4B-4CB2-AC0B-62F286A6DEF2}" type="parTrans" cxnId="{8D4B3F77-6B89-4431-A91D-F0BBECEDDD9E}">
      <dgm:prSet/>
      <dgm:spPr/>
      <dgm:t>
        <a:bodyPr/>
        <a:lstStyle/>
        <a:p>
          <a:endParaRPr lang="en-US"/>
        </a:p>
      </dgm:t>
    </dgm:pt>
    <dgm:pt modelId="{C0D40FA6-DCDF-42A4-A7E4-514103DCF119}" type="sibTrans" cxnId="{8D4B3F77-6B89-4431-A91D-F0BBECEDDD9E}">
      <dgm:prSet/>
      <dgm:spPr/>
      <dgm:t>
        <a:bodyPr/>
        <a:lstStyle/>
        <a:p>
          <a:endParaRPr lang="en-US"/>
        </a:p>
      </dgm:t>
    </dgm:pt>
    <dgm:pt modelId="{21C3E129-E257-4755-B81E-07AD472823E9}">
      <dgm:prSet/>
      <dgm:spPr/>
      <dgm:t>
        <a:bodyPr/>
        <a:lstStyle/>
        <a:p>
          <a:r>
            <a:rPr lang="en-US"/>
            <a:t>Ensures fair treatment of students</a:t>
          </a:r>
        </a:p>
      </dgm:t>
    </dgm:pt>
    <dgm:pt modelId="{D273322F-89AF-4748-BF3C-2822B37BA1FD}" type="parTrans" cxnId="{A2031E41-1FA8-4DAE-AC5C-86D1721E218E}">
      <dgm:prSet/>
      <dgm:spPr/>
      <dgm:t>
        <a:bodyPr/>
        <a:lstStyle/>
        <a:p>
          <a:endParaRPr lang="en-US"/>
        </a:p>
      </dgm:t>
    </dgm:pt>
    <dgm:pt modelId="{C50E1BDD-51A3-4DEA-90A0-8578E2CD2211}" type="sibTrans" cxnId="{A2031E41-1FA8-4DAE-AC5C-86D1721E218E}">
      <dgm:prSet/>
      <dgm:spPr/>
      <dgm:t>
        <a:bodyPr/>
        <a:lstStyle/>
        <a:p>
          <a:endParaRPr lang="en-US"/>
        </a:p>
      </dgm:t>
    </dgm:pt>
    <dgm:pt modelId="{885EE5BB-3F60-4C39-AC79-BB576A7F8877}">
      <dgm:prSet/>
      <dgm:spPr/>
      <dgm:t>
        <a:bodyPr/>
        <a:lstStyle/>
        <a:p>
          <a:r>
            <a:rPr lang="en-US"/>
            <a:t>Preserves the Fraternity/Sorority experience</a:t>
          </a:r>
        </a:p>
      </dgm:t>
    </dgm:pt>
    <dgm:pt modelId="{9E5CF536-107D-444A-9878-24543ED52ADD}" type="parTrans" cxnId="{6891154D-B98A-4B67-BEEC-2EE35FC336AD}">
      <dgm:prSet/>
      <dgm:spPr/>
      <dgm:t>
        <a:bodyPr/>
        <a:lstStyle/>
        <a:p>
          <a:endParaRPr lang="en-US"/>
        </a:p>
      </dgm:t>
    </dgm:pt>
    <dgm:pt modelId="{A48ECFD7-DE18-44EB-BBB8-C8FBB6BBB1CD}" type="sibTrans" cxnId="{6891154D-B98A-4B67-BEEC-2EE35FC336AD}">
      <dgm:prSet/>
      <dgm:spPr/>
      <dgm:t>
        <a:bodyPr/>
        <a:lstStyle/>
        <a:p>
          <a:endParaRPr lang="en-US"/>
        </a:p>
      </dgm:t>
    </dgm:pt>
    <dgm:pt modelId="{EE2B3E36-64C9-4647-B416-82A0495111BC}" type="pres">
      <dgm:prSet presAssocID="{BC394CF7-0379-4559-8077-CAE2547EAD45}" presName="diagram" presStyleCnt="0">
        <dgm:presLayoutVars>
          <dgm:dir/>
          <dgm:resizeHandles val="exact"/>
        </dgm:presLayoutVars>
      </dgm:prSet>
      <dgm:spPr/>
    </dgm:pt>
    <dgm:pt modelId="{93761FA3-79CF-D64A-A56D-95FD341EE38B}" type="pres">
      <dgm:prSet presAssocID="{A0F5E506-801E-4CAF-AAF7-DE1ACDF7E50A}" presName="arrow" presStyleLbl="node1" presStyleIdx="0" presStyleCnt="1" custScaleY="132058">
        <dgm:presLayoutVars>
          <dgm:bulletEnabled val="1"/>
        </dgm:presLayoutVars>
      </dgm:prSet>
      <dgm:spPr/>
    </dgm:pt>
  </dgm:ptLst>
  <dgm:cxnLst>
    <dgm:cxn modelId="{BC1DB917-722B-4890-BBFB-513A2483C239}" srcId="{A0F5E506-801E-4CAF-AAF7-DE1ACDF7E50A}" destId="{FBD7524A-297F-4705-83D7-7F52D31EF8BD}" srcOrd="0" destOrd="0" parTransId="{BC29E6E0-2B28-4247-94F8-2536F713F895}" sibTransId="{6BD66263-71B2-4556-952A-E3FE7EBB0640}"/>
    <dgm:cxn modelId="{A2031E41-1FA8-4DAE-AC5C-86D1721E218E}" srcId="{A0F5E506-801E-4CAF-AAF7-DE1ACDF7E50A}" destId="{21C3E129-E257-4755-B81E-07AD472823E9}" srcOrd="2" destOrd="0" parTransId="{D273322F-89AF-4748-BF3C-2822B37BA1FD}" sibTransId="{C50E1BDD-51A3-4DEA-90A0-8578E2CD2211}"/>
    <dgm:cxn modelId="{6891154D-B98A-4B67-BEEC-2EE35FC336AD}" srcId="{A0F5E506-801E-4CAF-AAF7-DE1ACDF7E50A}" destId="{885EE5BB-3F60-4C39-AC79-BB576A7F8877}" srcOrd="3" destOrd="0" parTransId="{9E5CF536-107D-444A-9878-24543ED52ADD}" sibTransId="{A48ECFD7-DE18-44EB-BBB8-C8FBB6BBB1CD}"/>
    <dgm:cxn modelId="{EFCBA94E-DBE7-7D43-8D2C-7A464B25FC88}" type="presOf" srcId="{FBD7524A-297F-4705-83D7-7F52D31EF8BD}" destId="{93761FA3-79CF-D64A-A56D-95FD341EE38B}" srcOrd="0" destOrd="1" presId="urn:microsoft.com/office/officeart/2005/8/layout/arrow5"/>
    <dgm:cxn modelId="{91200E6C-71B6-4646-BC78-91BCD5BB8B6E}" type="presOf" srcId="{21C3E129-E257-4755-B81E-07AD472823E9}" destId="{93761FA3-79CF-D64A-A56D-95FD341EE38B}" srcOrd="0" destOrd="3" presId="urn:microsoft.com/office/officeart/2005/8/layout/arrow5"/>
    <dgm:cxn modelId="{8D4B3F77-6B89-4431-A91D-F0BBECEDDD9E}" srcId="{A0F5E506-801E-4CAF-AAF7-DE1ACDF7E50A}" destId="{F00A06BA-4C54-4B3F-8441-86835DDBDAEB}" srcOrd="1" destOrd="0" parTransId="{09037704-BF4B-4CB2-AC0B-62F286A6DEF2}" sibTransId="{C0D40FA6-DCDF-42A4-A7E4-514103DCF119}"/>
    <dgm:cxn modelId="{54F4F77A-3933-FC4D-A58D-4776FDA9F52C}" type="presOf" srcId="{BC394CF7-0379-4559-8077-CAE2547EAD45}" destId="{EE2B3E36-64C9-4647-B416-82A0495111BC}" srcOrd="0" destOrd="0" presId="urn:microsoft.com/office/officeart/2005/8/layout/arrow5"/>
    <dgm:cxn modelId="{1942FF83-1A20-41AC-A888-465FF79C39A6}" srcId="{BC394CF7-0379-4559-8077-CAE2547EAD45}" destId="{A0F5E506-801E-4CAF-AAF7-DE1ACDF7E50A}" srcOrd="0" destOrd="0" parTransId="{63572CAE-AAE3-456D-B1BF-AB5085A7E390}" sibTransId="{0A6A1D5B-4767-4FCB-9450-93B5708D7A2C}"/>
    <dgm:cxn modelId="{4A854A84-A8C0-4644-A50B-F60D26826469}" type="presOf" srcId="{885EE5BB-3F60-4C39-AC79-BB576A7F8877}" destId="{93761FA3-79CF-D64A-A56D-95FD341EE38B}" srcOrd="0" destOrd="4" presId="urn:microsoft.com/office/officeart/2005/8/layout/arrow5"/>
    <dgm:cxn modelId="{CFEA5A88-DD8C-8D43-842A-5188A7FA0753}" type="presOf" srcId="{A0F5E506-801E-4CAF-AAF7-DE1ACDF7E50A}" destId="{93761FA3-79CF-D64A-A56D-95FD341EE38B}" srcOrd="0" destOrd="0" presId="urn:microsoft.com/office/officeart/2005/8/layout/arrow5"/>
    <dgm:cxn modelId="{6AA3899C-7611-0645-92DA-36F420DEBDCC}" type="presOf" srcId="{F00A06BA-4C54-4B3F-8441-86835DDBDAEB}" destId="{93761FA3-79CF-D64A-A56D-95FD341EE38B}" srcOrd="0" destOrd="2" presId="urn:microsoft.com/office/officeart/2005/8/layout/arrow5"/>
    <dgm:cxn modelId="{0BBAE1EF-B4DC-9B48-9B15-E127ACCA14D6}" type="presParOf" srcId="{EE2B3E36-64C9-4647-B416-82A0495111BC}" destId="{93761FA3-79CF-D64A-A56D-95FD341EE38B}" srcOrd="0"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E44FE7-2E3A-45B7-A587-29E7156FB3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34625DA-866F-4FD0-9AF7-9AB13EB894F5}">
      <dgm:prSet/>
      <dgm:spPr/>
      <dgm:t>
        <a:bodyPr/>
        <a:lstStyle/>
        <a:p>
          <a:r>
            <a:rPr lang="en-US" dirty="0"/>
            <a:t>The recent passage highlights the consistent and forceful work of the FSPAC and FSAF.  House moves  to safeguard student’s constitutional rights!</a:t>
          </a:r>
        </a:p>
      </dgm:t>
    </dgm:pt>
    <dgm:pt modelId="{CD539466-B8C5-444E-ABD4-1E200EBAB2C6}" type="parTrans" cxnId="{D4B4101B-635F-4CB0-B78A-E635D94D2A50}">
      <dgm:prSet/>
      <dgm:spPr/>
      <dgm:t>
        <a:bodyPr/>
        <a:lstStyle/>
        <a:p>
          <a:endParaRPr lang="en-US"/>
        </a:p>
      </dgm:t>
    </dgm:pt>
    <dgm:pt modelId="{5E9B1A33-82D1-481D-85E8-439B4BD79659}" type="sibTrans" cxnId="{D4B4101B-635F-4CB0-B78A-E635D94D2A50}">
      <dgm:prSet/>
      <dgm:spPr/>
      <dgm:t>
        <a:bodyPr/>
        <a:lstStyle/>
        <a:p>
          <a:endParaRPr lang="en-US"/>
        </a:p>
      </dgm:t>
    </dgm:pt>
    <dgm:pt modelId="{AA4D62AA-CFA2-4B27-832F-3EF21598E637}">
      <dgm:prSet custT="1"/>
      <dgm:spPr/>
      <dgm:t>
        <a:bodyPr/>
        <a:lstStyle/>
        <a:p>
          <a:r>
            <a:rPr lang="en-US" sz="1600" i="1" dirty="0">
              <a:solidFill>
                <a:schemeClr val="accent2"/>
              </a:solidFill>
            </a:rPr>
            <a:t>HARVARD -  STANFORD   	</a:t>
          </a:r>
          <a:endParaRPr lang="en-US" sz="1600" dirty="0">
            <a:solidFill>
              <a:schemeClr val="accent2"/>
            </a:solidFill>
          </a:endParaRPr>
        </a:p>
      </dgm:t>
    </dgm:pt>
    <dgm:pt modelId="{EBDD200A-1DA4-4E08-8EA1-AA43876AB65B}" type="parTrans" cxnId="{FC68EF24-3DB9-46F1-AF22-9AE88F9BC5EC}">
      <dgm:prSet/>
      <dgm:spPr/>
      <dgm:t>
        <a:bodyPr/>
        <a:lstStyle/>
        <a:p>
          <a:endParaRPr lang="en-US"/>
        </a:p>
      </dgm:t>
    </dgm:pt>
    <dgm:pt modelId="{F3071327-E29A-4AA3-80E7-41F438F392BB}" type="sibTrans" cxnId="{FC68EF24-3DB9-46F1-AF22-9AE88F9BC5EC}">
      <dgm:prSet/>
      <dgm:spPr/>
      <dgm:t>
        <a:bodyPr/>
        <a:lstStyle/>
        <a:p>
          <a:endParaRPr lang="en-US"/>
        </a:p>
      </dgm:t>
    </dgm:pt>
    <dgm:pt modelId="{8EC2FD5E-EA7F-4BCA-A9C8-D1C3EA3AD3D9}">
      <dgm:prSet custT="1"/>
      <dgm:spPr/>
      <dgm:t>
        <a:bodyPr/>
        <a:lstStyle/>
        <a:p>
          <a:r>
            <a:rPr lang="en-US" sz="1600" i="1" dirty="0">
              <a:solidFill>
                <a:schemeClr val="accent2"/>
              </a:solidFill>
            </a:rPr>
            <a:t>MARYLAND -  DUKE - VIRGINIA</a:t>
          </a:r>
          <a:endParaRPr lang="en-US" sz="1600" dirty="0">
            <a:solidFill>
              <a:schemeClr val="accent2"/>
            </a:solidFill>
          </a:endParaRPr>
        </a:p>
      </dgm:t>
    </dgm:pt>
    <dgm:pt modelId="{C7E3ADF9-9777-464D-A449-D14670ED472D}" type="parTrans" cxnId="{C0300DAA-902C-4517-BBD2-6B03E64D6B06}">
      <dgm:prSet/>
      <dgm:spPr/>
      <dgm:t>
        <a:bodyPr/>
        <a:lstStyle/>
        <a:p>
          <a:endParaRPr lang="en-US"/>
        </a:p>
      </dgm:t>
    </dgm:pt>
    <dgm:pt modelId="{00B66416-9A5C-455E-B29D-3AEA10BF98B2}" type="sibTrans" cxnId="{C0300DAA-902C-4517-BBD2-6B03E64D6B06}">
      <dgm:prSet/>
      <dgm:spPr/>
      <dgm:t>
        <a:bodyPr/>
        <a:lstStyle/>
        <a:p>
          <a:endParaRPr lang="en-US"/>
        </a:p>
      </dgm:t>
    </dgm:pt>
    <dgm:pt modelId="{3FC0239C-118D-4C33-95D8-9DF18EDCC6D4}">
      <dgm:prSet/>
      <dgm:spPr/>
      <dgm:t>
        <a:bodyPr/>
        <a:lstStyle/>
        <a:p>
          <a:r>
            <a:rPr lang="en-US" dirty="0"/>
            <a:t>And other universities will no longer be allowed to interfere with student’s personal choices for association with the organizations that align with their beliefs and needs.</a:t>
          </a:r>
        </a:p>
      </dgm:t>
    </dgm:pt>
    <dgm:pt modelId="{FAF2EE7A-0579-4051-8A67-44E454BA8322}" type="parTrans" cxnId="{D3E3E472-9C8B-4BB5-AB8A-05E606B06A3A}">
      <dgm:prSet/>
      <dgm:spPr/>
      <dgm:t>
        <a:bodyPr/>
        <a:lstStyle/>
        <a:p>
          <a:endParaRPr lang="en-US"/>
        </a:p>
      </dgm:t>
    </dgm:pt>
    <dgm:pt modelId="{603D5FB4-C90B-4C0B-9D53-7AD038E9B795}" type="sibTrans" cxnId="{D3E3E472-9C8B-4BB5-AB8A-05E606B06A3A}">
      <dgm:prSet/>
      <dgm:spPr/>
      <dgm:t>
        <a:bodyPr/>
        <a:lstStyle/>
        <a:p>
          <a:endParaRPr lang="en-US"/>
        </a:p>
      </dgm:t>
    </dgm:pt>
    <dgm:pt modelId="{CE884F02-5B8F-554F-ADCE-7C30204599B5}">
      <dgm:prSet custT="1"/>
      <dgm:spPr/>
      <dgm:t>
        <a:bodyPr/>
        <a:lstStyle/>
        <a:p>
          <a:r>
            <a:rPr lang="en-US" sz="1600" i="1" dirty="0">
              <a:solidFill>
                <a:schemeClr val="accent2"/>
              </a:solidFill>
            </a:rPr>
            <a:t>UNIVERSITY OF SOUTERN CALIFORNIA   </a:t>
          </a:r>
          <a:endParaRPr lang="en-US" sz="1600" dirty="0">
            <a:solidFill>
              <a:schemeClr val="accent2"/>
            </a:solidFill>
          </a:endParaRPr>
        </a:p>
      </dgm:t>
    </dgm:pt>
    <dgm:pt modelId="{702C4A54-B48C-C54D-9C88-DA16D38EBB92}" type="parTrans" cxnId="{C345E68D-3CF8-6F41-86DC-3B2DD0B9C836}">
      <dgm:prSet/>
      <dgm:spPr/>
      <dgm:t>
        <a:bodyPr/>
        <a:lstStyle/>
        <a:p>
          <a:endParaRPr lang="en-US"/>
        </a:p>
      </dgm:t>
    </dgm:pt>
    <dgm:pt modelId="{A81161B3-4F84-4549-8DD9-B6456D35322E}" type="sibTrans" cxnId="{C345E68D-3CF8-6F41-86DC-3B2DD0B9C836}">
      <dgm:prSet/>
      <dgm:spPr/>
      <dgm:t>
        <a:bodyPr/>
        <a:lstStyle/>
        <a:p>
          <a:endParaRPr lang="en-US"/>
        </a:p>
      </dgm:t>
    </dgm:pt>
    <dgm:pt modelId="{3C57D6DA-4988-2E48-9D7F-861B56BDFC06}" type="pres">
      <dgm:prSet presAssocID="{D4E44FE7-2E3A-45B7-A587-29E7156FB332}" presName="linear" presStyleCnt="0">
        <dgm:presLayoutVars>
          <dgm:animLvl val="lvl"/>
          <dgm:resizeHandles val="exact"/>
        </dgm:presLayoutVars>
      </dgm:prSet>
      <dgm:spPr/>
    </dgm:pt>
    <dgm:pt modelId="{438D9759-7CA3-D24E-980D-69A6375CADDF}" type="pres">
      <dgm:prSet presAssocID="{734625DA-866F-4FD0-9AF7-9AB13EB894F5}" presName="parentText" presStyleLbl="node1" presStyleIdx="0" presStyleCnt="2">
        <dgm:presLayoutVars>
          <dgm:chMax val="0"/>
          <dgm:bulletEnabled val="1"/>
        </dgm:presLayoutVars>
      </dgm:prSet>
      <dgm:spPr/>
    </dgm:pt>
    <dgm:pt modelId="{73581F93-4BB3-7945-B197-4A15DB205409}" type="pres">
      <dgm:prSet presAssocID="{734625DA-866F-4FD0-9AF7-9AB13EB894F5}" presName="childText" presStyleLbl="revTx" presStyleIdx="0" presStyleCnt="1">
        <dgm:presLayoutVars>
          <dgm:bulletEnabled val="1"/>
        </dgm:presLayoutVars>
      </dgm:prSet>
      <dgm:spPr/>
    </dgm:pt>
    <dgm:pt modelId="{E91A0D54-F54C-5742-A769-8FE553A11D54}" type="pres">
      <dgm:prSet presAssocID="{3FC0239C-118D-4C33-95D8-9DF18EDCC6D4}" presName="parentText" presStyleLbl="node1" presStyleIdx="1" presStyleCnt="2">
        <dgm:presLayoutVars>
          <dgm:chMax val="0"/>
          <dgm:bulletEnabled val="1"/>
        </dgm:presLayoutVars>
      </dgm:prSet>
      <dgm:spPr/>
    </dgm:pt>
  </dgm:ptLst>
  <dgm:cxnLst>
    <dgm:cxn modelId="{D4B4101B-635F-4CB0-B78A-E635D94D2A50}" srcId="{D4E44FE7-2E3A-45B7-A587-29E7156FB332}" destId="{734625DA-866F-4FD0-9AF7-9AB13EB894F5}" srcOrd="0" destOrd="0" parTransId="{CD539466-B8C5-444E-ABD4-1E200EBAB2C6}" sibTransId="{5E9B1A33-82D1-481D-85E8-439B4BD79659}"/>
    <dgm:cxn modelId="{FC68EF24-3DB9-46F1-AF22-9AE88F9BC5EC}" srcId="{734625DA-866F-4FD0-9AF7-9AB13EB894F5}" destId="{AA4D62AA-CFA2-4B27-832F-3EF21598E637}" srcOrd="0" destOrd="0" parTransId="{EBDD200A-1DA4-4E08-8EA1-AA43876AB65B}" sibTransId="{F3071327-E29A-4AA3-80E7-41F438F392BB}"/>
    <dgm:cxn modelId="{90A9C930-56AC-FE4E-B30F-910FAF1C6C4D}" type="presOf" srcId="{D4E44FE7-2E3A-45B7-A587-29E7156FB332}" destId="{3C57D6DA-4988-2E48-9D7F-861B56BDFC06}" srcOrd="0" destOrd="0" presId="urn:microsoft.com/office/officeart/2005/8/layout/vList2"/>
    <dgm:cxn modelId="{10530B4D-682A-3240-A4FA-847DB347478A}" type="presOf" srcId="{8EC2FD5E-EA7F-4BCA-A9C8-D1C3EA3AD3D9}" destId="{73581F93-4BB3-7945-B197-4A15DB205409}" srcOrd="0" destOrd="2" presId="urn:microsoft.com/office/officeart/2005/8/layout/vList2"/>
    <dgm:cxn modelId="{D3E3E472-9C8B-4BB5-AB8A-05E606B06A3A}" srcId="{D4E44FE7-2E3A-45B7-A587-29E7156FB332}" destId="{3FC0239C-118D-4C33-95D8-9DF18EDCC6D4}" srcOrd="1" destOrd="0" parTransId="{FAF2EE7A-0579-4051-8A67-44E454BA8322}" sibTransId="{603D5FB4-C90B-4C0B-9D53-7AD038E9B795}"/>
    <dgm:cxn modelId="{C345E68D-3CF8-6F41-86DC-3B2DD0B9C836}" srcId="{734625DA-866F-4FD0-9AF7-9AB13EB894F5}" destId="{CE884F02-5B8F-554F-ADCE-7C30204599B5}" srcOrd="1" destOrd="0" parTransId="{702C4A54-B48C-C54D-9C88-DA16D38EBB92}" sibTransId="{A81161B3-4F84-4549-8DD9-B6456D35322E}"/>
    <dgm:cxn modelId="{68F8F19E-09FD-E047-9F70-11D50CC0E118}" type="presOf" srcId="{AA4D62AA-CFA2-4B27-832F-3EF21598E637}" destId="{73581F93-4BB3-7945-B197-4A15DB205409}" srcOrd="0" destOrd="0" presId="urn:microsoft.com/office/officeart/2005/8/layout/vList2"/>
    <dgm:cxn modelId="{C0300DAA-902C-4517-BBD2-6B03E64D6B06}" srcId="{734625DA-866F-4FD0-9AF7-9AB13EB894F5}" destId="{8EC2FD5E-EA7F-4BCA-A9C8-D1C3EA3AD3D9}" srcOrd="2" destOrd="0" parTransId="{C7E3ADF9-9777-464D-A449-D14670ED472D}" sibTransId="{00B66416-9A5C-455E-B29D-3AEA10BF98B2}"/>
    <dgm:cxn modelId="{7A4CBACA-F53C-654F-9E48-87E06060D11E}" type="presOf" srcId="{3FC0239C-118D-4C33-95D8-9DF18EDCC6D4}" destId="{E91A0D54-F54C-5742-A769-8FE553A11D54}" srcOrd="0" destOrd="0" presId="urn:microsoft.com/office/officeart/2005/8/layout/vList2"/>
    <dgm:cxn modelId="{BFB760E8-A4C0-C34A-92FA-367648809CFB}" type="presOf" srcId="{734625DA-866F-4FD0-9AF7-9AB13EB894F5}" destId="{438D9759-7CA3-D24E-980D-69A6375CADDF}" srcOrd="0" destOrd="0" presId="urn:microsoft.com/office/officeart/2005/8/layout/vList2"/>
    <dgm:cxn modelId="{69286CFC-57F2-2549-8950-886611429163}" type="presOf" srcId="{CE884F02-5B8F-554F-ADCE-7C30204599B5}" destId="{73581F93-4BB3-7945-B197-4A15DB205409}" srcOrd="0" destOrd="1" presId="urn:microsoft.com/office/officeart/2005/8/layout/vList2"/>
    <dgm:cxn modelId="{74A24C35-3B20-0743-8D04-E92B626A1EA8}" type="presParOf" srcId="{3C57D6DA-4988-2E48-9D7F-861B56BDFC06}" destId="{438D9759-7CA3-D24E-980D-69A6375CADDF}" srcOrd="0" destOrd="0" presId="urn:microsoft.com/office/officeart/2005/8/layout/vList2"/>
    <dgm:cxn modelId="{05145DEA-D577-5749-97ED-FE17A10D526C}" type="presParOf" srcId="{3C57D6DA-4988-2E48-9D7F-861B56BDFC06}" destId="{73581F93-4BB3-7945-B197-4A15DB205409}" srcOrd="1" destOrd="0" presId="urn:microsoft.com/office/officeart/2005/8/layout/vList2"/>
    <dgm:cxn modelId="{3D8A4BF8-A18E-5B46-8DBE-5426BD43D936}" type="presParOf" srcId="{3C57D6DA-4988-2E48-9D7F-861B56BDFC06}" destId="{E91A0D54-F54C-5742-A769-8FE553A11D5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CA75B4-74DF-4F35-9FD2-E08B4D69BE8F}"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801E0DBE-5C18-42AE-8323-2C902140F557}">
      <dgm:prSet/>
      <dgm:spPr/>
      <dgm:t>
        <a:bodyPr/>
        <a:lstStyle/>
        <a:p>
          <a:r>
            <a:rPr lang="en-US" dirty="0"/>
            <a:t> Develop and execute the 3rd First Amendment Institute to educate students and alumni volunteers on taking coordinated action to defend the single-sex experience at the campus level.</a:t>
          </a:r>
        </a:p>
      </dgm:t>
    </dgm:pt>
    <dgm:pt modelId="{2813FE18-FD3D-42BB-AC2C-BC6EDB65DEF4}" type="parTrans" cxnId="{29C04A29-FDDF-4E10-8790-C56C4057FA7E}">
      <dgm:prSet/>
      <dgm:spPr/>
      <dgm:t>
        <a:bodyPr/>
        <a:lstStyle/>
        <a:p>
          <a:endParaRPr lang="en-US"/>
        </a:p>
      </dgm:t>
    </dgm:pt>
    <dgm:pt modelId="{38FB18D0-452D-453F-8E8C-3BD1A6D0DAD7}" type="sibTrans" cxnId="{29C04A29-FDDF-4E10-8790-C56C4057FA7E}">
      <dgm:prSet/>
      <dgm:spPr/>
      <dgm:t>
        <a:bodyPr/>
        <a:lstStyle/>
        <a:p>
          <a:endParaRPr lang="en-US"/>
        </a:p>
      </dgm:t>
    </dgm:pt>
    <dgm:pt modelId="{AE0C4F32-398E-4325-839F-7FF3A91D1F77}">
      <dgm:prSet/>
      <dgm:spPr/>
      <dgm:t>
        <a:bodyPr/>
        <a:lstStyle/>
        <a:p>
          <a:r>
            <a:rPr lang="en-US" dirty="0"/>
            <a:t> Explore state-level introduction of the Collegiate Freedom of Association Act to protect a student’s right to join single-sex organizations.</a:t>
          </a:r>
        </a:p>
      </dgm:t>
    </dgm:pt>
    <dgm:pt modelId="{E909AD1F-19AD-4A3A-9F7A-2EC81FBEEDF9}" type="parTrans" cxnId="{A06E8AD5-5BA8-4108-8330-25E0146F7F8D}">
      <dgm:prSet/>
      <dgm:spPr/>
      <dgm:t>
        <a:bodyPr/>
        <a:lstStyle/>
        <a:p>
          <a:endParaRPr lang="en-US"/>
        </a:p>
      </dgm:t>
    </dgm:pt>
    <dgm:pt modelId="{C25C60F4-AAD6-41C0-87BD-23C24E6EE01C}" type="sibTrans" cxnId="{A06E8AD5-5BA8-4108-8330-25E0146F7F8D}">
      <dgm:prSet/>
      <dgm:spPr/>
      <dgm:t>
        <a:bodyPr/>
        <a:lstStyle/>
        <a:p>
          <a:endParaRPr lang="en-US"/>
        </a:p>
      </dgm:t>
    </dgm:pt>
    <dgm:pt modelId="{DF64C2AA-1ED6-4DC9-8585-FF9B22D61676}">
      <dgm:prSet/>
      <dgm:spPr/>
      <dgm:t>
        <a:bodyPr/>
        <a:lstStyle/>
        <a:p>
          <a:r>
            <a:rPr lang="en-US" dirty="0"/>
            <a:t>Track  campus-specific actions tied to due process, recognition and other issues.</a:t>
          </a:r>
        </a:p>
      </dgm:t>
    </dgm:pt>
    <dgm:pt modelId="{CA341F30-C95E-48EB-AAB5-3433298F8E3C}" type="parTrans" cxnId="{EBAA3BFC-DC3D-4E56-A226-0E6D16B2959F}">
      <dgm:prSet/>
      <dgm:spPr/>
      <dgm:t>
        <a:bodyPr/>
        <a:lstStyle/>
        <a:p>
          <a:endParaRPr lang="en-US"/>
        </a:p>
      </dgm:t>
    </dgm:pt>
    <dgm:pt modelId="{2008E7C9-F8B1-4360-B9FF-7D922290AA53}" type="sibTrans" cxnId="{EBAA3BFC-DC3D-4E56-A226-0E6D16B2959F}">
      <dgm:prSet/>
      <dgm:spPr/>
      <dgm:t>
        <a:bodyPr/>
        <a:lstStyle/>
        <a:p>
          <a:endParaRPr lang="en-US"/>
        </a:p>
      </dgm:t>
    </dgm:pt>
    <dgm:pt modelId="{A3D80C07-031F-41BC-8A2C-00F0E8E624F2}">
      <dgm:prSet/>
      <dgm:spPr/>
      <dgm:t>
        <a:bodyPr/>
        <a:lstStyle/>
        <a:p>
          <a:r>
            <a:rPr lang="en-US" dirty="0"/>
            <a:t>Continue grassroots advocacy support for Greek policy issues.</a:t>
          </a:r>
        </a:p>
      </dgm:t>
    </dgm:pt>
    <dgm:pt modelId="{71D94D0A-E64A-4756-A0F1-C4E9D50B0731}" type="parTrans" cxnId="{FBC94581-3BD3-4BF6-BC7F-86E27A489547}">
      <dgm:prSet/>
      <dgm:spPr/>
      <dgm:t>
        <a:bodyPr/>
        <a:lstStyle/>
        <a:p>
          <a:endParaRPr lang="en-US"/>
        </a:p>
      </dgm:t>
    </dgm:pt>
    <dgm:pt modelId="{73AC0C28-5846-4828-9CA0-4E5F91C7823C}" type="sibTrans" cxnId="{FBC94581-3BD3-4BF6-BC7F-86E27A489547}">
      <dgm:prSet/>
      <dgm:spPr/>
      <dgm:t>
        <a:bodyPr/>
        <a:lstStyle/>
        <a:p>
          <a:endParaRPr lang="en-US"/>
        </a:p>
      </dgm:t>
    </dgm:pt>
    <dgm:pt modelId="{057FD6A8-8BD2-414E-8BAE-B9C36CE072CC}">
      <dgm:prSet/>
      <dgm:spPr/>
      <dgm:t>
        <a:bodyPr/>
        <a:lstStyle/>
        <a:p>
          <a:r>
            <a:rPr lang="en-US" dirty="0"/>
            <a:t>Complete  public polling program on issues of interest to the fraternal world and use the data to improve policy engagement going forward.</a:t>
          </a:r>
        </a:p>
      </dgm:t>
    </dgm:pt>
    <dgm:pt modelId="{B6D29971-63D3-414B-9496-ABA48EAC8389}" type="sibTrans" cxnId="{9E5FEB4C-2D78-422E-B410-1EA5623270A6}">
      <dgm:prSet/>
      <dgm:spPr/>
      <dgm:t>
        <a:bodyPr/>
        <a:lstStyle/>
        <a:p>
          <a:endParaRPr lang="en-US"/>
        </a:p>
      </dgm:t>
    </dgm:pt>
    <dgm:pt modelId="{F513FD50-9CDE-4127-AC0D-97FDBA30A54D}" type="parTrans" cxnId="{9E5FEB4C-2D78-422E-B410-1EA5623270A6}">
      <dgm:prSet/>
      <dgm:spPr/>
      <dgm:t>
        <a:bodyPr/>
        <a:lstStyle/>
        <a:p>
          <a:endParaRPr lang="en-US"/>
        </a:p>
      </dgm:t>
    </dgm:pt>
    <dgm:pt modelId="{E72EB1DE-17E7-0D4E-80E0-74070BE9F93C}" type="pres">
      <dgm:prSet presAssocID="{E7CA75B4-74DF-4F35-9FD2-E08B4D69BE8F}" presName="Name0" presStyleCnt="0">
        <dgm:presLayoutVars>
          <dgm:dir/>
          <dgm:resizeHandles val="exact"/>
        </dgm:presLayoutVars>
      </dgm:prSet>
      <dgm:spPr/>
    </dgm:pt>
    <dgm:pt modelId="{F5F717E9-1596-474F-BC15-9CAFC5510A49}" type="pres">
      <dgm:prSet presAssocID="{801E0DBE-5C18-42AE-8323-2C902140F557}" presName="node" presStyleLbl="node1" presStyleIdx="0" presStyleCnt="5">
        <dgm:presLayoutVars>
          <dgm:bulletEnabled val="1"/>
        </dgm:presLayoutVars>
      </dgm:prSet>
      <dgm:spPr/>
    </dgm:pt>
    <dgm:pt modelId="{45E6B592-56DF-754C-8395-03CAF8B8BB12}" type="pres">
      <dgm:prSet presAssocID="{38FB18D0-452D-453F-8E8C-3BD1A6D0DAD7}" presName="sibTrans" presStyleLbl="sibTrans1D1" presStyleIdx="0" presStyleCnt="4"/>
      <dgm:spPr/>
    </dgm:pt>
    <dgm:pt modelId="{952322F3-2A47-154D-B864-6B4EA82705D9}" type="pres">
      <dgm:prSet presAssocID="{38FB18D0-452D-453F-8E8C-3BD1A6D0DAD7}" presName="connectorText" presStyleLbl="sibTrans1D1" presStyleIdx="0" presStyleCnt="4"/>
      <dgm:spPr/>
    </dgm:pt>
    <dgm:pt modelId="{3AF7D06C-84DC-494D-8CA3-C8717F4E5FC5}" type="pres">
      <dgm:prSet presAssocID="{057FD6A8-8BD2-414E-8BAE-B9C36CE072CC}" presName="node" presStyleLbl="node1" presStyleIdx="1" presStyleCnt="5">
        <dgm:presLayoutVars>
          <dgm:bulletEnabled val="1"/>
        </dgm:presLayoutVars>
      </dgm:prSet>
      <dgm:spPr/>
    </dgm:pt>
    <dgm:pt modelId="{EEA822CE-4ECF-194C-A58A-1A0CB5DDEDE1}" type="pres">
      <dgm:prSet presAssocID="{B6D29971-63D3-414B-9496-ABA48EAC8389}" presName="sibTrans" presStyleLbl="sibTrans1D1" presStyleIdx="1" presStyleCnt="4"/>
      <dgm:spPr/>
    </dgm:pt>
    <dgm:pt modelId="{7364921C-8196-C04E-90E1-9679EA696949}" type="pres">
      <dgm:prSet presAssocID="{B6D29971-63D3-414B-9496-ABA48EAC8389}" presName="connectorText" presStyleLbl="sibTrans1D1" presStyleIdx="1" presStyleCnt="4"/>
      <dgm:spPr/>
    </dgm:pt>
    <dgm:pt modelId="{EA52A3F1-CC80-2740-A775-A0B41E319B13}" type="pres">
      <dgm:prSet presAssocID="{AE0C4F32-398E-4325-839F-7FF3A91D1F77}" presName="node" presStyleLbl="node1" presStyleIdx="2" presStyleCnt="5">
        <dgm:presLayoutVars>
          <dgm:bulletEnabled val="1"/>
        </dgm:presLayoutVars>
      </dgm:prSet>
      <dgm:spPr/>
    </dgm:pt>
    <dgm:pt modelId="{C81A7F13-5AC8-6C4D-8DB3-1E94FDE7D3A6}" type="pres">
      <dgm:prSet presAssocID="{C25C60F4-AAD6-41C0-87BD-23C24E6EE01C}" presName="sibTrans" presStyleLbl="sibTrans1D1" presStyleIdx="2" presStyleCnt="4"/>
      <dgm:spPr/>
    </dgm:pt>
    <dgm:pt modelId="{9A311E20-2241-8442-AF43-56D9DC823738}" type="pres">
      <dgm:prSet presAssocID="{C25C60F4-AAD6-41C0-87BD-23C24E6EE01C}" presName="connectorText" presStyleLbl="sibTrans1D1" presStyleIdx="2" presStyleCnt="4"/>
      <dgm:spPr/>
    </dgm:pt>
    <dgm:pt modelId="{D26C4853-6772-0248-ABA1-0EA536190EFD}" type="pres">
      <dgm:prSet presAssocID="{DF64C2AA-1ED6-4DC9-8585-FF9B22D61676}" presName="node" presStyleLbl="node1" presStyleIdx="3" presStyleCnt="5">
        <dgm:presLayoutVars>
          <dgm:bulletEnabled val="1"/>
        </dgm:presLayoutVars>
      </dgm:prSet>
      <dgm:spPr/>
    </dgm:pt>
    <dgm:pt modelId="{6E865EF5-F1C9-9748-8183-20DEBB628A7F}" type="pres">
      <dgm:prSet presAssocID="{2008E7C9-F8B1-4360-B9FF-7D922290AA53}" presName="sibTrans" presStyleLbl="sibTrans1D1" presStyleIdx="3" presStyleCnt="4"/>
      <dgm:spPr/>
    </dgm:pt>
    <dgm:pt modelId="{43FF3905-FB63-1B49-8AC4-E6C5DEE2ED32}" type="pres">
      <dgm:prSet presAssocID="{2008E7C9-F8B1-4360-B9FF-7D922290AA53}" presName="connectorText" presStyleLbl="sibTrans1D1" presStyleIdx="3" presStyleCnt="4"/>
      <dgm:spPr/>
    </dgm:pt>
    <dgm:pt modelId="{6B850FCB-C776-D543-9C8E-B845C980E6FC}" type="pres">
      <dgm:prSet presAssocID="{A3D80C07-031F-41BC-8A2C-00F0E8E624F2}" presName="node" presStyleLbl="node1" presStyleIdx="4" presStyleCnt="5">
        <dgm:presLayoutVars>
          <dgm:bulletEnabled val="1"/>
        </dgm:presLayoutVars>
      </dgm:prSet>
      <dgm:spPr/>
    </dgm:pt>
  </dgm:ptLst>
  <dgm:cxnLst>
    <dgm:cxn modelId="{D954730C-0F41-3445-A5D3-32F67701FD7C}" type="presOf" srcId="{C25C60F4-AAD6-41C0-87BD-23C24E6EE01C}" destId="{9A311E20-2241-8442-AF43-56D9DC823738}" srcOrd="1" destOrd="0" presId="urn:microsoft.com/office/officeart/2016/7/layout/RepeatingBendingProcessNew"/>
    <dgm:cxn modelId="{6253BA15-283E-6640-97F1-FF415764B999}" type="presOf" srcId="{2008E7C9-F8B1-4360-B9FF-7D922290AA53}" destId="{6E865EF5-F1C9-9748-8183-20DEBB628A7F}" srcOrd="0" destOrd="0" presId="urn:microsoft.com/office/officeart/2016/7/layout/RepeatingBendingProcessNew"/>
    <dgm:cxn modelId="{E3054529-7094-2745-A87E-3C7BBAC8D725}" type="presOf" srcId="{A3D80C07-031F-41BC-8A2C-00F0E8E624F2}" destId="{6B850FCB-C776-D543-9C8E-B845C980E6FC}" srcOrd="0" destOrd="0" presId="urn:microsoft.com/office/officeart/2016/7/layout/RepeatingBendingProcessNew"/>
    <dgm:cxn modelId="{29C04A29-FDDF-4E10-8790-C56C4057FA7E}" srcId="{E7CA75B4-74DF-4F35-9FD2-E08B4D69BE8F}" destId="{801E0DBE-5C18-42AE-8323-2C902140F557}" srcOrd="0" destOrd="0" parTransId="{2813FE18-FD3D-42BB-AC2C-BC6EDB65DEF4}" sibTransId="{38FB18D0-452D-453F-8E8C-3BD1A6D0DAD7}"/>
    <dgm:cxn modelId="{0D5A512D-E0E0-7940-864E-CC0A62D009CF}" type="presOf" srcId="{057FD6A8-8BD2-414E-8BAE-B9C36CE072CC}" destId="{3AF7D06C-84DC-494D-8CA3-C8717F4E5FC5}" srcOrd="0" destOrd="0" presId="urn:microsoft.com/office/officeart/2016/7/layout/RepeatingBendingProcessNew"/>
    <dgm:cxn modelId="{DC56FF38-AC96-7E4E-B4AC-3BA5E7B1B5C9}" type="presOf" srcId="{DF64C2AA-1ED6-4DC9-8585-FF9B22D61676}" destId="{D26C4853-6772-0248-ABA1-0EA536190EFD}" srcOrd="0" destOrd="0" presId="urn:microsoft.com/office/officeart/2016/7/layout/RepeatingBendingProcessNew"/>
    <dgm:cxn modelId="{9E5FEB4C-2D78-422E-B410-1EA5623270A6}" srcId="{E7CA75B4-74DF-4F35-9FD2-E08B4D69BE8F}" destId="{057FD6A8-8BD2-414E-8BAE-B9C36CE072CC}" srcOrd="1" destOrd="0" parTransId="{F513FD50-9CDE-4127-AC0D-97FDBA30A54D}" sibTransId="{B6D29971-63D3-414B-9496-ABA48EAC8389}"/>
    <dgm:cxn modelId="{15B6FB53-D7D1-1B45-887E-A9F4AA1E236B}" type="presOf" srcId="{801E0DBE-5C18-42AE-8323-2C902140F557}" destId="{F5F717E9-1596-474F-BC15-9CAFC5510A49}" srcOrd="0" destOrd="0" presId="urn:microsoft.com/office/officeart/2016/7/layout/RepeatingBendingProcessNew"/>
    <dgm:cxn modelId="{10651662-0226-F94B-B235-1E5AEB4283B6}" type="presOf" srcId="{B6D29971-63D3-414B-9496-ABA48EAC8389}" destId="{EEA822CE-4ECF-194C-A58A-1A0CB5DDEDE1}" srcOrd="0" destOrd="0" presId="urn:microsoft.com/office/officeart/2016/7/layout/RepeatingBendingProcessNew"/>
    <dgm:cxn modelId="{E34A4E66-E573-5244-AA0B-F775ED1C8C44}" type="presOf" srcId="{38FB18D0-452D-453F-8E8C-3BD1A6D0DAD7}" destId="{45E6B592-56DF-754C-8395-03CAF8B8BB12}" srcOrd="0" destOrd="0" presId="urn:microsoft.com/office/officeart/2016/7/layout/RepeatingBendingProcessNew"/>
    <dgm:cxn modelId="{FF590F76-2720-8041-AA67-473DE703E56A}" type="presOf" srcId="{C25C60F4-AAD6-41C0-87BD-23C24E6EE01C}" destId="{C81A7F13-5AC8-6C4D-8DB3-1E94FDE7D3A6}" srcOrd="0" destOrd="0" presId="urn:microsoft.com/office/officeart/2016/7/layout/RepeatingBendingProcessNew"/>
    <dgm:cxn modelId="{FBC94581-3BD3-4BF6-BC7F-86E27A489547}" srcId="{E7CA75B4-74DF-4F35-9FD2-E08B4D69BE8F}" destId="{A3D80C07-031F-41BC-8A2C-00F0E8E624F2}" srcOrd="4" destOrd="0" parTransId="{71D94D0A-E64A-4756-A0F1-C4E9D50B0731}" sibTransId="{73AC0C28-5846-4828-9CA0-4E5F91C7823C}"/>
    <dgm:cxn modelId="{D4513787-11DF-6842-B4A0-A23987992B87}" type="presOf" srcId="{AE0C4F32-398E-4325-839F-7FF3A91D1F77}" destId="{EA52A3F1-CC80-2740-A775-A0B41E319B13}" srcOrd="0" destOrd="0" presId="urn:microsoft.com/office/officeart/2016/7/layout/RepeatingBendingProcessNew"/>
    <dgm:cxn modelId="{70E7548B-0219-9345-B286-8178A2F70F6E}" type="presOf" srcId="{38FB18D0-452D-453F-8E8C-3BD1A6D0DAD7}" destId="{952322F3-2A47-154D-B864-6B4EA82705D9}" srcOrd="1" destOrd="0" presId="urn:microsoft.com/office/officeart/2016/7/layout/RepeatingBendingProcessNew"/>
    <dgm:cxn modelId="{8C426390-6B2D-6540-8372-C362927D2183}" type="presOf" srcId="{2008E7C9-F8B1-4360-B9FF-7D922290AA53}" destId="{43FF3905-FB63-1B49-8AC4-E6C5DEE2ED32}" srcOrd="1" destOrd="0" presId="urn:microsoft.com/office/officeart/2016/7/layout/RepeatingBendingProcessNew"/>
    <dgm:cxn modelId="{24B490AD-51F8-A94F-87B1-F7FB6AE11055}" type="presOf" srcId="{B6D29971-63D3-414B-9496-ABA48EAC8389}" destId="{7364921C-8196-C04E-90E1-9679EA696949}" srcOrd="1" destOrd="0" presId="urn:microsoft.com/office/officeart/2016/7/layout/RepeatingBendingProcessNew"/>
    <dgm:cxn modelId="{A06E8AD5-5BA8-4108-8330-25E0146F7F8D}" srcId="{E7CA75B4-74DF-4F35-9FD2-E08B4D69BE8F}" destId="{AE0C4F32-398E-4325-839F-7FF3A91D1F77}" srcOrd="2" destOrd="0" parTransId="{E909AD1F-19AD-4A3A-9F7A-2EC81FBEEDF9}" sibTransId="{C25C60F4-AAD6-41C0-87BD-23C24E6EE01C}"/>
    <dgm:cxn modelId="{3D65B2D8-7C68-934C-983C-C51FE2CD049C}" type="presOf" srcId="{E7CA75B4-74DF-4F35-9FD2-E08B4D69BE8F}" destId="{E72EB1DE-17E7-0D4E-80E0-74070BE9F93C}" srcOrd="0" destOrd="0" presId="urn:microsoft.com/office/officeart/2016/7/layout/RepeatingBendingProcessNew"/>
    <dgm:cxn modelId="{EBAA3BFC-DC3D-4E56-A226-0E6D16B2959F}" srcId="{E7CA75B4-74DF-4F35-9FD2-E08B4D69BE8F}" destId="{DF64C2AA-1ED6-4DC9-8585-FF9B22D61676}" srcOrd="3" destOrd="0" parTransId="{CA341F30-C95E-48EB-AAB5-3433298F8E3C}" sibTransId="{2008E7C9-F8B1-4360-B9FF-7D922290AA53}"/>
    <dgm:cxn modelId="{460B8016-4AFE-A049-8A76-EEA5E18A0F0A}" type="presParOf" srcId="{E72EB1DE-17E7-0D4E-80E0-74070BE9F93C}" destId="{F5F717E9-1596-474F-BC15-9CAFC5510A49}" srcOrd="0" destOrd="0" presId="urn:microsoft.com/office/officeart/2016/7/layout/RepeatingBendingProcessNew"/>
    <dgm:cxn modelId="{D796F447-2653-9F45-B512-1CE485B5DDA9}" type="presParOf" srcId="{E72EB1DE-17E7-0D4E-80E0-74070BE9F93C}" destId="{45E6B592-56DF-754C-8395-03CAF8B8BB12}" srcOrd="1" destOrd="0" presId="urn:microsoft.com/office/officeart/2016/7/layout/RepeatingBendingProcessNew"/>
    <dgm:cxn modelId="{50736EAC-D445-F648-A440-F2C0C4CE71BF}" type="presParOf" srcId="{45E6B592-56DF-754C-8395-03CAF8B8BB12}" destId="{952322F3-2A47-154D-B864-6B4EA82705D9}" srcOrd="0" destOrd="0" presId="urn:microsoft.com/office/officeart/2016/7/layout/RepeatingBendingProcessNew"/>
    <dgm:cxn modelId="{9269BD71-8DC7-7F42-A22F-BF031652544A}" type="presParOf" srcId="{E72EB1DE-17E7-0D4E-80E0-74070BE9F93C}" destId="{3AF7D06C-84DC-494D-8CA3-C8717F4E5FC5}" srcOrd="2" destOrd="0" presId="urn:microsoft.com/office/officeart/2016/7/layout/RepeatingBendingProcessNew"/>
    <dgm:cxn modelId="{F8D305EF-74BA-B342-B55B-FE6515EC40A2}" type="presParOf" srcId="{E72EB1DE-17E7-0D4E-80E0-74070BE9F93C}" destId="{EEA822CE-4ECF-194C-A58A-1A0CB5DDEDE1}" srcOrd="3" destOrd="0" presId="urn:microsoft.com/office/officeart/2016/7/layout/RepeatingBendingProcessNew"/>
    <dgm:cxn modelId="{81A4B056-55C4-9947-B674-E8749B0A3653}" type="presParOf" srcId="{EEA822CE-4ECF-194C-A58A-1A0CB5DDEDE1}" destId="{7364921C-8196-C04E-90E1-9679EA696949}" srcOrd="0" destOrd="0" presId="urn:microsoft.com/office/officeart/2016/7/layout/RepeatingBendingProcessNew"/>
    <dgm:cxn modelId="{101190E8-439E-9040-A7B4-B9699F5A8D0A}" type="presParOf" srcId="{E72EB1DE-17E7-0D4E-80E0-74070BE9F93C}" destId="{EA52A3F1-CC80-2740-A775-A0B41E319B13}" srcOrd="4" destOrd="0" presId="urn:microsoft.com/office/officeart/2016/7/layout/RepeatingBendingProcessNew"/>
    <dgm:cxn modelId="{41B23A0B-0F72-AE49-8E5A-8BDC690E316E}" type="presParOf" srcId="{E72EB1DE-17E7-0D4E-80E0-74070BE9F93C}" destId="{C81A7F13-5AC8-6C4D-8DB3-1E94FDE7D3A6}" srcOrd="5" destOrd="0" presId="urn:microsoft.com/office/officeart/2016/7/layout/RepeatingBendingProcessNew"/>
    <dgm:cxn modelId="{BD6F7EE1-1148-7842-B9E3-CB73B6B42823}" type="presParOf" srcId="{C81A7F13-5AC8-6C4D-8DB3-1E94FDE7D3A6}" destId="{9A311E20-2241-8442-AF43-56D9DC823738}" srcOrd="0" destOrd="0" presId="urn:microsoft.com/office/officeart/2016/7/layout/RepeatingBendingProcessNew"/>
    <dgm:cxn modelId="{DB40331B-60BE-4F43-A915-E116CA1B7004}" type="presParOf" srcId="{E72EB1DE-17E7-0D4E-80E0-74070BE9F93C}" destId="{D26C4853-6772-0248-ABA1-0EA536190EFD}" srcOrd="6" destOrd="0" presId="urn:microsoft.com/office/officeart/2016/7/layout/RepeatingBendingProcessNew"/>
    <dgm:cxn modelId="{67C2D9E1-4E20-0D40-A162-9149AF59CE83}" type="presParOf" srcId="{E72EB1DE-17E7-0D4E-80E0-74070BE9F93C}" destId="{6E865EF5-F1C9-9748-8183-20DEBB628A7F}" srcOrd="7" destOrd="0" presId="urn:microsoft.com/office/officeart/2016/7/layout/RepeatingBendingProcessNew"/>
    <dgm:cxn modelId="{1F4B21A9-7174-A84A-9A95-36AD2FA7AAD3}" type="presParOf" srcId="{6E865EF5-F1C9-9748-8183-20DEBB628A7F}" destId="{43FF3905-FB63-1B49-8AC4-E6C5DEE2ED32}" srcOrd="0" destOrd="0" presId="urn:microsoft.com/office/officeart/2016/7/layout/RepeatingBendingProcessNew"/>
    <dgm:cxn modelId="{78CE4133-A201-3E49-85D9-8048CE660FBB}" type="presParOf" srcId="{E72EB1DE-17E7-0D4E-80E0-74070BE9F93C}" destId="{6B850FCB-C776-D543-9C8E-B845C980E6FC}" srcOrd="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0955DA-0148-49DA-AE86-FA748E6EAF3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13F699D-ED3F-4BAF-AD4E-C7D66FE8EE95}">
      <dgm:prSet/>
      <dgm:spPr/>
      <dgm:t>
        <a:bodyPr/>
        <a:lstStyle/>
        <a:p>
          <a:r>
            <a:rPr lang="en-US" b="1"/>
            <a:t>Harvard</a:t>
          </a:r>
          <a:r>
            <a:rPr lang="en-US"/>
            <a:t> – Federal litigation </a:t>
          </a:r>
          <a:r>
            <a:rPr lang="en-US" b="1"/>
            <a:t>WIN</a:t>
          </a:r>
          <a:r>
            <a:rPr lang="en-US"/>
            <a:t> demonstrating schools may not punish students for joining single-sex organizations.</a:t>
          </a:r>
        </a:p>
      </dgm:t>
    </dgm:pt>
    <dgm:pt modelId="{14255512-FD67-4F86-A0B0-ADEAE2D3909E}" type="parTrans" cxnId="{580E3D19-79CD-47C8-A8E9-A3D92206A9F7}">
      <dgm:prSet/>
      <dgm:spPr/>
      <dgm:t>
        <a:bodyPr/>
        <a:lstStyle/>
        <a:p>
          <a:endParaRPr lang="en-US"/>
        </a:p>
      </dgm:t>
    </dgm:pt>
    <dgm:pt modelId="{2047F79A-A1B3-445C-9242-E07B615F863D}" type="sibTrans" cxnId="{580E3D19-79CD-47C8-A8E9-A3D92206A9F7}">
      <dgm:prSet/>
      <dgm:spPr/>
      <dgm:t>
        <a:bodyPr/>
        <a:lstStyle/>
        <a:p>
          <a:endParaRPr lang="en-US"/>
        </a:p>
      </dgm:t>
    </dgm:pt>
    <dgm:pt modelId="{179121E8-D64A-4B33-8300-152DA51C716A}">
      <dgm:prSet/>
      <dgm:spPr/>
      <dgm:t>
        <a:bodyPr/>
        <a:lstStyle/>
        <a:p>
          <a:r>
            <a:rPr lang="en-US" b="1"/>
            <a:t>Yale</a:t>
          </a:r>
          <a:r>
            <a:rPr lang="en-US"/>
            <a:t> – Federal litigation </a:t>
          </a:r>
          <a:r>
            <a:rPr lang="en-US" b="1"/>
            <a:t>WIN</a:t>
          </a:r>
          <a:r>
            <a:rPr lang="en-US"/>
            <a:t> at trial and appellate court affirming fraternities may control their single-sex membership decisions and fraternal housing is not a place of public accommodation.</a:t>
          </a:r>
        </a:p>
      </dgm:t>
    </dgm:pt>
    <dgm:pt modelId="{9281B17A-F00B-4860-928F-EA8BDDEF63F3}" type="parTrans" cxnId="{09601EB5-076A-4725-A29C-84B649DC76BA}">
      <dgm:prSet/>
      <dgm:spPr/>
      <dgm:t>
        <a:bodyPr/>
        <a:lstStyle/>
        <a:p>
          <a:endParaRPr lang="en-US"/>
        </a:p>
      </dgm:t>
    </dgm:pt>
    <dgm:pt modelId="{E1BBC6FD-AFE5-4EF1-A3CE-316222AA02F1}" type="sibTrans" cxnId="{09601EB5-076A-4725-A29C-84B649DC76BA}">
      <dgm:prSet/>
      <dgm:spPr/>
      <dgm:t>
        <a:bodyPr/>
        <a:lstStyle/>
        <a:p>
          <a:endParaRPr lang="en-US"/>
        </a:p>
      </dgm:t>
    </dgm:pt>
    <dgm:pt modelId="{2237AF59-5D69-4A30-9AF1-72FE9D16E0F8}">
      <dgm:prSet/>
      <dgm:spPr/>
      <dgm:t>
        <a:bodyPr/>
        <a:lstStyle/>
        <a:p>
          <a:r>
            <a:rPr lang="en-US" b="1" dirty="0"/>
            <a:t>State Hazing Laws </a:t>
          </a:r>
          <a:r>
            <a:rPr lang="en-US" dirty="0"/>
            <a:t>– Working across multiple states to strengthen criminal penalties and enhance transparency around hazing activities. </a:t>
          </a:r>
        </a:p>
      </dgm:t>
    </dgm:pt>
    <dgm:pt modelId="{28DE2414-9F48-468B-8E97-FDD3E84B15A4}" type="parTrans" cxnId="{8B683CBB-294E-4315-ACA7-8F3F76AE1314}">
      <dgm:prSet/>
      <dgm:spPr/>
      <dgm:t>
        <a:bodyPr/>
        <a:lstStyle/>
        <a:p>
          <a:endParaRPr lang="en-US"/>
        </a:p>
      </dgm:t>
    </dgm:pt>
    <dgm:pt modelId="{B1AE156B-1553-40FF-90B7-AA6BC6FD0319}" type="sibTrans" cxnId="{8B683CBB-294E-4315-ACA7-8F3F76AE1314}">
      <dgm:prSet/>
      <dgm:spPr/>
      <dgm:t>
        <a:bodyPr/>
        <a:lstStyle/>
        <a:p>
          <a:endParaRPr lang="en-US"/>
        </a:p>
      </dgm:t>
    </dgm:pt>
    <dgm:pt modelId="{B159EE10-B15D-428B-858A-A8D24C817989}">
      <dgm:prSet/>
      <dgm:spPr/>
      <dgm:t>
        <a:bodyPr/>
        <a:lstStyle/>
        <a:p>
          <a:r>
            <a:rPr lang="en-US" b="1"/>
            <a:t>Local Zoning </a:t>
          </a:r>
          <a:r>
            <a:rPr lang="en-US"/>
            <a:t>– Creating the long-term legal trail to allow fraternities/sororities to go unrecognized without losing their housing due to zoning regulations tied to official recognition.</a:t>
          </a:r>
        </a:p>
      </dgm:t>
    </dgm:pt>
    <dgm:pt modelId="{5087306B-7A46-4C2E-9B9B-4A6CD8548B89}" type="parTrans" cxnId="{9D9EEEE9-21A0-426E-BA26-EE6FADBB0D0B}">
      <dgm:prSet/>
      <dgm:spPr/>
      <dgm:t>
        <a:bodyPr/>
        <a:lstStyle/>
        <a:p>
          <a:endParaRPr lang="en-US"/>
        </a:p>
      </dgm:t>
    </dgm:pt>
    <dgm:pt modelId="{EC439967-AC92-4A24-A4A8-8A6A1E6A65D1}" type="sibTrans" cxnId="{9D9EEEE9-21A0-426E-BA26-EE6FADBB0D0B}">
      <dgm:prSet/>
      <dgm:spPr/>
      <dgm:t>
        <a:bodyPr/>
        <a:lstStyle/>
        <a:p>
          <a:endParaRPr lang="en-US"/>
        </a:p>
      </dgm:t>
    </dgm:pt>
    <dgm:pt modelId="{F1FBB8ED-F237-49C7-A87E-215E86854B29}">
      <dgm:prSet/>
      <dgm:spPr/>
      <dgm:t>
        <a:bodyPr/>
        <a:lstStyle/>
        <a:p>
          <a:r>
            <a:rPr lang="en-US" b="1" dirty="0"/>
            <a:t>Grassroots Advocacy </a:t>
          </a:r>
          <a:r>
            <a:rPr lang="en-US" dirty="0"/>
            <a:t>– Funding  tools for NPC and NIC to engage in multi-level advocacy and issue education with its members.</a:t>
          </a:r>
        </a:p>
      </dgm:t>
    </dgm:pt>
    <dgm:pt modelId="{C4E8B5E3-F90C-46A2-AD54-90337E752324}" type="parTrans" cxnId="{7AAD7877-2DC3-46C0-9D19-D040A05241E1}">
      <dgm:prSet/>
      <dgm:spPr/>
      <dgm:t>
        <a:bodyPr/>
        <a:lstStyle/>
        <a:p>
          <a:endParaRPr lang="en-US"/>
        </a:p>
      </dgm:t>
    </dgm:pt>
    <dgm:pt modelId="{08F6C192-085E-4D8E-A4D4-3FC133896927}" type="sibTrans" cxnId="{7AAD7877-2DC3-46C0-9D19-D040A05241E1}">
      <dgm:prSet/>
      <dgm:spPr/>
      <dgm:t>
        <a:bodyPr/>
        <a:lstStyle/>
        <a:p>
          <a:endParaRPr lang="en-US"/>
        </a:p>
      </dgm:t>
    </dgm:pt>
    <dgm:pt modelId="{E9A98DB3-509D-4346-BD8C-AD1DEBC51C39}" type="pres">
      <dgm:prSet presAssocID="{8A0955DA-0148-49DA-AE86-FA748E6EAF30}" presName="diagram" presStyleCnt="0">
        <dgm:presLayoutVars>
          <dgm:dir/>
          <dgm:resizeHandles val="exact"/>
        </dgm:presLayoutVars>
      </dgm:prSet>
      <dgm:spPr/>
    </dgm:pt>
    <dgm:pt modelId="{1679DDEA-A871-1A4B-8EBB-06CC859D62B7}" type="pres">
      <dgm:prSet presAssocID="{A13F699D-ED3F-4BAF-AD4E-C7D66FE8EE95}" presName="node" presStyleLbl="node1" presStyleIdx="0" presStyleCnt="5">
        <dgm:presLayoutVars>
          <dgm:bulletEnabled val="1"/>
        </dgm:presLayoutVars>
      </dgm:prSet>
      <dgm:spPr/>
    </dgm:pt>
    <dgm:pt modelId="{A0CF94B5-C5D1-AB42-8FBB-15A9F5230DEA}" type="pres">
      <dgm:prSet presAssocID="{2047F79A-A1B3-445C-9242-E07B615F863D}" presName="sibTrans" presStyleCnt="0"/>
      <dgm:spPr/>
    </dgm:pt>
    <dgm:pt modelId="{4CDC6D53-EEF3-E640-889F-EF4337F6CF7A}" type="pres">
      <dgm:prSet presAssocID="{179121E8-D64A-4B33-8300-152DA51C716A}" presName="node" presStyleLbl="node1" presStyleIdx="1" presStyleCnt="5">
        <dgm:presLayoutVars>
          <dgm:bulletEnabled val="1"/>
        </dgm:presLayoutVars>
      </dgm:prSet>
      <dgm:spPr/>
    </dgm:pt>
    <dgm:pt modelId="{A8743739-B203-964B-A747-536040888096}" type="pres">
      <dgm:prSet presAssocID="{E1BBC6FD-AFE5-4EF1-A3CE-316222AA02F1}" presName="sibTrans" presStyleCnt="0"/>
      <dgm:spPr/>
    </dgm:pt>
    <dgm:pt modelId="{8D1DBEB0-D9C5-0F4D-A488-8B8BF1253388}" type="pres">
      <dgm:prSet presAssocID="{2237AF59-5D69-4A30-9AF1-72FE9D16E0F8}" presName="node" presStyleLbl="node1" presStyleIdx="2" presStyleCnt="5">
        <dgm:presLayoutVars>
          <dgm:bulletEnabled val="1"/>
        </dgm:presLayoutVars>
      </dgm:prSet>
      <dgm:spPr/>
    </dgm:pt>
    <dgm:pt modelId="{3D8DDBE1-2B34-0F4F-81BC-319823C61859}" type="pres">
      <dgm:prSet presAssocID="{B1AE156B-1553-40FF-90B7-AA6BC6FD0319}" presName="sibTrans" presStyleCnt="0"/>
      <dgm:spPr/>
    </dgm:pt>
    <dgm:pt modelId="{59165574-903B-3244-96EC-9978395ABDF7}" type="pres">
      <dgm:prSet presAssocID="{B159EE10-B15D-428B-858A-A8D24C817989}" presName="node" presStyleLbl="node1" presStyleIdx="3" presStyleCnt="5">
        <dgm:presLayoutVars>
          <dgm:bulletEnabled val="1"/>
        </dgm:presLayoutVars>
      </dgm:prSet>
      <dgm:spPr/>
    </dgm:pt>
    <dgm:pt modelId="{C06D3834-E962-EB4C-8FE8-2A66672D1A4E}" type="pres">
      <dgm:prSet presAssocID="{EC439967-AC92-4A24-A4A8-8A6A1E6A65D1}" presName="sibTrans" presStyleCnt="0"/>
      <dgm:spPr/>
    </dgm:pt>
    <dgm:pt modelId="{36666D3C-3A63-EB45-9AB7-52CA363468CD}" type="pres">
      <dgm:prSet presAssocID="{F1FBB8ED-F237-49C7-A87E-215E86854B29}" presName="node" presStyleLbl="node1" presStyleIdx="4" presStyleCnt="5">
        <dgm:presLayoutVars>
          <dgm:bulletEnabled val="1"/>
        </dgm:presLayoutVars>
      </dgm:prSet>
      <dgm:spPr/>
    </dgm:pt>
  </dgm:ptLst>
  <dgm:cxnLst>
    <dgm:cxn modelId="{B3C3B90F-5118-F246-AAE5-2DBC2B41065E}" type="presOf" srcId="{A13F699D-ED3F-4BAF-AD4E-C7D66FE8EE95}" destId="{1679DDEA-A871-1A4B-8EBB-06CC859D62B7}" srcOrd="0" destOrd="0" presId="urn:microsoft.com/office/officeart/2005/8/layout/default"/>
    <dgm:cxn modelId="{580E3D19-79CD-47C8-A8E9-A3D92206A9F7}" srcId="{8A0955DA-0148-49DA-AE86-FA748E6EAF30}" destId="{A13F699D-ED3F-4BAF-AD4E-C7D66FE8EE95}" srcOrd="0" destOrd="0" parTransId="{14255512-FD67-4F86-A0B0-ADEAE2D3909E}" sibTransId="{2047F79A-A1B3-445C-9242-E07B615F863D}"/>
    <dgm:cxn modelId="{F169A227-2679-664F-BBC9-D339B7875618}" type="presOf" srcId="{F1FBB8ED-F237-49C7-A87E-215E86854B29}" destId="{36666D3C-3A63-EB45-9AB7-52CA363468CD}" srcOrd="0" destOrd="0" presId="urn:microsoft.com/office/officeart/2005/8/layout/default"/>
    <dgm:cxn modelId="{1B3A7149-14D0-1940-8A69-0E1C704128E6}" type="presOf" srcId="{8A0955DA-0148-49DA-AE86-FA748E6EAF30}" destId="{E9A98DB3-509D-4346-BD8C-AD1DEBC51C39}" srcOrd="0" destOrd="0" presId="urn:microsoft.com/office/officeart/2005/8/layout/default"/>
    <dgm:cxn modelId="{7AAD7877-2DC3-46C0-9D19-D040A05241E1}" srcId="{8A0955DA-0148-49DA-AE86-FA748E6EAF30}" destId="{F1FBB8ED-F237-49C7-A87E-215E86854B29}" srcOrd="4" destOrd="0" parTransId="{C4E8B5E3-F90C-46A2-AD54-90337E752324}" sibTransId="{08F6C192-085E-4D8E-A4D4-3FC133896927}"/>
    <dgm:cxn modelId="{09601EB5-076A-4725-A29C-84B649DC76BA}" srcId="{8A0955DA-0148-49DA-AE86-FA748E6EAF30}" destId="{179121E8-D64A-4B33-8300-152DA51C716A}" srcOrd="1" destOrd="0" parTransId="{9281B17A-F00B-4860-928F-EA8BDDEF63F3}" sibTransId="{E1BBC6FD-AFE5-4EF1-A3CE-316222AA02F1}"/>
    <dgm:cxn modelId="{8B683CBB-294E-4315-ACA7-8F3F76AE1314}" srcId="{8A0955DA-0148-49DA-AE86-FA748E6EAF30}" destId="{2237AF59-5D69-4A30-9AF1-72FE9D16E0F8}" srcOrd="2" destOrd="0" parTransId="{28DE2414-9F48-468B-8E97-FDD3E84B15A4}" sibTransId="{B1AE156B-1553-40FF-90B7-AA6BC6FD0319}"/>
    <dgm:cxn modelId="{9D9EEEE9-21A0-426E-BA26-EE6FADBB0D0B}" srcId="{8A0955DA-0148-49DA-AE86-FA748E6EAF30}" destId="{B159EE10-B15D-428B-858A-A8D24C817989}" srcOrd="3" destOrd="0" parTransId="{5087306B-7A46-4C2E-9B9B-4A6CD8548B89}" sibTransId="{EC439967-AC92-4A24-A4A8-8A6A1E6A65D1}"/>
    <dgm:cxn modelId="{518217F2-8C67-5643-BAF8-08D197FF45AA}" type="presOf" srcId="{B159EE10-B15D-428B-858A-A8D24C817989}" destId="{59165574-903B-3244-96EC-9978395ABDF7}" srcOrd="0" destOrd="0" presId="urn:microsoft.com/office/officeart/2005/8/layout/default"/>
    <dgm:cxn modelId="{C457E7F4-BED9-724B-8FB8-4B0AF3ADF2D0}" type="presOf" srcId="{179121E8-D64A-4B33-8300-152DA51C716A}" destId="{4CDC6D53-EEF3-E640-889F-EF4337F6CF7A}" srcOrd="0" destOrd="0" presId="urn:microsoft.com/office/officeart/2005/8/layout/default"/>
    <dgm:cxn modelId="{13A805F5-EBF9-9C46-9A22-5B4A8AB73C02}" type="presOf" srcId="{2237AF59-5D69-4A30-9AF1-72FE9D16E0F8}" destId="{8D1DBEB0-D9C5-0F4D-A488-8B8BF1253388}" srcOrd="0" destOrd="0" presId="urn:microsoft.com/office/officeart/2005/8/layout/default"/>
    <dgm:cxn modelId="{B7E23DFE-C33E-0747-B769-43BD55EDD636}" type="presParOf" srcId="{E9A98DB3-509D-4346-BD8C-AD1DEBC51C39}" destId="{1679DDEA-A871-1A4B-8EBB-06CC859D62B7}" srcOrd="0" destOrd="0" presId="urn:microsoft.com/office/officeart/2005/8/layout/default"/>
    <dgm:cxn modelId="{9E7E4A09-29A5-7C46-95E1-370CB0AB837F}" type="presParOf" srcId="{E9A98DB3-509D-4346-BD8C-AD1DEBC51C39}" destId="{A0CF94B5-C5D1-AB42-8FBB-15A9F5230DEA}" srcOrd="1" destOrd="0" presId="urn:microsoft.com/office/officeart/2005/8/layout/default"/>
    <dgm:cxn modelId="{272AD131-2A6E-7247-8CD3-BE1172E50DB7}" type="presParOf" srcId="{E9A98DB3-509D-4346-BD8C-AD1DEBC51C39}" destId="{4CDC6D53-EEF3-E640-889F-EF4337F6CF7A}" srcOrd="2" destOrd="0" presId="urn:microsoft.com/office/officeart/2005/8/layout/default"/>
    <dgm:cxn modelId="{B7721588-98A1-5D4F-815C-4774B15425FA}" type="presParOf" srcId="{E9A98DB3-509D-4346-BD8C-AD1DEBC51C39}" destId="{A8743739-B203-964B-A747-536040888096}" srcOrd="3" destOrd="0" presId="urn:microsoft.com/office/officeart/2005/8/layout/default"/>
    <dgm:cxn modelId="{F2FE8752-B196-0441-8E41-2D32972F22D4}" type="presParOf" srcId="{E9A98DB3-509D-4346-BD8C-AD1DEBC51C39}" destId="{8D1DBEB0-D9C5-0F4D-A488-8B8BF1253388}" srcOrd="4" destOrd="0" presId="urn:microsoft.com/office/officeart/2005/8/layout/default"/>
    <dgm:cxn modelId="{2DD47660-B3DD-3741-AF9D-1E37AABA2C7C}" type="presParOf" srcId="{E9A98DB3-509D-4346-BD8C-AD1DEBC51C39}" destId="{3D8DDBE1-2B34-0F4F-81BC-319823C61859}" srcOrd="5" destOrd="0" presId="urn:microsoft.com/office/officeart/2005/8/layout/default"/>
    <dgm:cxn modelId="{5B8F9B0C-3966-A440-9FD9-B412D5E32876}" type="presParOf" srcId="{E9A98DB3-509D-4346-BD8C-AD1DEBC51C39}" destId="{59165574-903B-3244-96EC-9978395ABDF7}" srcOrd="6" destOrd="0" presId="urn:microsoft.com/office/officeart/2005/8/layout/default"/>
    <dgm:cxn modelId="{72D78765-7267-CA44-9E55-1BEDC2D7BD7E}" type="presParOf" srcId="{E9A98DB3-509D-4346-BD8C-AD1DEBC51C39}" destId="{C06D3834-E962-EB4C-8FE8-2A66672D1A4E}" srcOrd="7" destOrd="0" presId="urn:microsoft.com/office/officeart/2005/8/layout/default"/>
    <dgm:cxn modelId="{6754A464-7A03-CB42-9B88-460CC64DD0A8}" type="presParOf" srcId="{E9A98DB3-509D-4346-BD8C-AD1DEBC51C39}" destId="{36666D3C-3A63-EB45-9AB7-52CA363468CD}"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A18117-4F16-414A-B447-6AB3A3B7D10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CE92B5E-6D9F-4FE9-B69D-E0588CD05CCF}">
      <dgm:prSet/>
      <dgm:spPr/>
      <dgm:t>
        <a:bodyPr/>
        <a:lstStyle/>
        <a:p>
          <a:r>
            <a:rPr lang="en-US"/>
            <a:t>We need you!</a:t>
          </a:r>
        </a:p>
      </dgm:t>
    </dgm:pt>
    <dgm:pt modelId="{578600F0-4FB1-4AEF-B9C3-B1100F29DBD4}" type="parTrans" cxnId="{87DFE7FA-B22B-41D0-9435-BC61D357C477}">
      <dgm:prSet/>
      <dgm:spPr/>
      <dgm:t>
        <a:bodyPr/>
        <a:lstStyle/>
        <a:p>
          <a:endParaRPr lang="en-US"/>
        </a:p>
      </dgm:t>
    </dgm:pt>
    <dgm:pt modelId="{7C42052E-036D-4C72-9DA6-B708ADC9C0AC}" type="sibTrans" cxnId="{87DFE7FA-B22B-41D0-9435-BC61D357C477}">
      <dgm:prSet/>
      <dgm:spPr/>
      <dgm:t>
        <a:bodyPr/>
        <a:lstStyle/>
        <a:p>
          <a:endParaRPr lang="en-US"/>
        </a:p>
      </dgm:t>
    </dgm:pt>
    <dgm:pt modelId="{9B6E3338-2BF8-4DDD-84D0-488F23912973}">
      <dgm:prSet/>
      <dgm:spPr/>
      <dgm:t>
        <a:bodyPr/>
        <a:lstStyle/>
        <a:p>
          <a:r>
            <a:rPr lang="en-US"/>
            <a:t>Ideally – all 26 women’s organizations at the FSPAC table</a:t>
          </a:r>
        </a:p>
      </dgm:t>
    </dgm:pt>
    <dgm:pt modelId="{C3A9AD4D-756C-49CA-B9A7-18A80097F0C2}" type="parTrans" cxnId="{8904658E-6FCA-4AFE-96E8-115FD36F5DBF}">
      <dgm:prSet/>
      <dgm:spPr/>
      <dgm:t>
        <a:bodyPr/>
        <a:lstStyle/>
        <a:p>
          <a:endParaRPr lang="en-US"/>
        </a:p>
      </dgm:t>
    </dgm:pt>
    <dgm:pt modelId="{DB6E9BEF-58B5-4B60-9C03-480C319B59E9}" type="sibTrans" cxnId="{8904658E-6FCA-4AFE-96E8-115FD36F5DBF}">
      <dgm:prSet/>
      <dgm:spPr/>
      <dgm:t>
        <a:bodyPr/>
        <a:lstStyle/>
        <a:p>
          <a:endParaRPr lang="en-US"/>
        </a:p>
      </dgm:t>
    </dgm:pt>
    <dgm:pt modelId="{01FEC31C-B9CF-4D8F-8B5A-EC0CDE4566D1}">
      <dgm:prSet/>
      <dgm:spPr/>
      <dgm:t>
        <a:bodyPr/>
        <a:lstStyle/>
        <a:p>
          <a:r>
            <a:rPr lang="en-US"/>
            <a:t>To effectively challenge – we must be proactive:</a:t>
          </a:r>
        </a:p>
      </dgm:t>
    </dgm:pt>
    <dgm:pt modelId="{E2A43843-F7BF-4E83-8F07-299A93974C20}" type="parTrans" cxnId="{4F3445D0-D086-4F67-A1FC-4E64692D35A1}">
      <dgm:prSet/>
      <dgm:spPr/>
      <dgm:t>
        <a:bodyPr/>
        <a:lstStyle/>
        <a:p>
          <a:endParaRPr lang="en-US"/>
        </a:p>
      </dgm:t>
    </dgm:pt>
    <dgm:pt modelId="{DA3FB456-3260-4040-8C2C-1E19492235A9}" type="sibTrans" cxnId="{4F3445D0-D086-4F67-A1FC-4E64692D35A1}">
      <dgm:prSet/>
      <dgm:spPr/>
      <dgm:t>
        <a:bodyPr/>
        <a:lstStyle/>
        <a:p>
          <a:endParaRPr lang="en-US"/>
        </a:p>
      </dgm:t>
    </dgm:pt>
    <dgm:pt modelId="{1C5FD819-BEAA-4CCD-AC2F-74097A5D2E29}">
      <dgm:prSet/>
      <dgm:spPr/>
      <dgm:t>
        <a:bodyPr/>
        <a:lstStyle/>
        <a:p>
          <a:r>
            <a:rPr lang="en-US"/>
            <a:t>Women’s voices matter and make a difference</a:t>
          </a:r>
        </a:p>
      </dgm:t>
    </dgm:pt>
    <dgm:pt modelId="{E3AF96A4-EA67-41C9-9D64-419437D327E5}" type="parTrans" cxnId="{38E3B637-FC58-4832-A960-E4192FE53C4B}">
      <dgm:prSet/>
      <dgm:spPr/>
      <dgm:t>
        <a:bodyPr/>
        <a:lstStyle/>
        <a:p>
          <a:endParaRPr lang="en-US"/>
        </a:p>
      </dgm:t>
    </dgm:pt>
    <dgm:pt modelId="{672825B5-8841-48ED-96AE-794783ECFBA6}" type="sibTrans" cxnId="{38E3B637-FC58-4832-A960-E4192FE53C4B}">
      <dgm:prSet/>
      <dgm:spPr/>
      <dgm:t>
        <a:bodyPr/>
        <a:lstStyle/>
        <a:p>
          <a:endParaRPr lang="en-US"/>
        </a:p>
      </dgm:t>
    </dgm:pt>
    <dgm:pt modelId="{BAAF8AEB-AFB6-4F32-A3A7-2FB6FFD3339A}">
      <dgm:prSet/>
      <dgm:spPr/>
      <dgm:t>
        <a:bodyPr/>
        <a:lstStyle/>
        <a:p>
          <a:r>
            <a:rPr lang="en-US"/>
            <a:t>We will continue to play a critical role:</a:t>
          </a:r>
        </a:p>
      </dgm:t>
    </dgm:pt>
    <dgm:pt modelId="{F3EFEE63-8C79-4FEC-91E2-6EB78DA0EEB3}" type="parTrans" cxnId="{6B939B34-D8FB-4F5C-9713-643EC4DB6C90}">
      <dgm:prSet/>
      <dgm:spPr/>
      <dgm:t>
        <a:bodyPr/>
        <a:lstStyle/>
        <a:p>
          <a:endParaRPr lang="en-US"/>
        </a:p>
      </dgm:t>
    </dgm:pt>
    <dgm:pt modelId="{596CB413-0857-4EC3-A877-CF2E08FA2A2B}" type="sibTrans" cxnId="{6B939B34-D8FB-4F5C-9713-643EC4DB6C90}">
      <dgm:prSet/>
      <dgm:spPr/>
      <dgm:t>
        <a:bodyPr/>
        <a:lstStyle/>
        <a:p>
          <a:endParaRPr lang="en-US"/>
        </a:p>
      </dgm:t>
    </dgm:pt>
    <dgm:pt modelId="{A5ECE516-A6FB-4CD7-AF01-8B437E49E205}">
      <dgm:prSet/>
      <dgm:spPr/>
      <dgm:t>
        <a:bodyPr/>
        <a:lstStyle/>
        <a:p>
          <a:r>
            <a:rPr lang="en-US"/>
            <a:t>New and ongoing relationships with elected officials</a:t>
          </a:r>
        </a:p>
      </dgm:t>
    </dgm:pt>
    <dgm:pt modelId="{A56D42AB-CC9E-4B33-A604-8980F4F583BC}" type="parTrans" cxnId="{A514DA47-0AD2-402D-8532-67A7C6C477B5}">
      <dgm:prSet/>
      <dgm:spPr/>
      <dgm:t>
        <a:bodyPr/>
        <a:lstStyle/>
        <a:p>
          <a:endParaRPr lang="en-US"/>
        </a:p>
      </dgm:t>
    </dgm:pt>
    <dgm:pt modelId="{6CCE8ED8-A73E-4B20-B6B4-86BF078C2557}" type="sibTrans" cxnId="{A514DA47-0AD2-402D-8532-67A7C6C477B5}">
      <dgm:prSet/>
      <dgm:spPr/>
      <dgm:t>
        <a:bodyPr/>
        <a:lstStyle/>
        <a:p>
          <a:endParaRPr lang="en-US"/>
        </a:p>
      </dgm:t>
    </dgm:pt>
    <dgm:pt modelId="{253D46A1-5E18-4483-B3A3-063107336209}">
      <dgm:prSet/>
      <dgm:spPr/>
      <dgm:t>
        <a:bodyPr/>
        <a:lstStyle/>
        <a:p>
          <a:r>
            <a:rPr lang="en-US"/>
            <a:t>Consistent advocacy  =  the wins achieved</a:t>
          </a:r>
        </a:p>
      </dgm:t>
    </dgm:pt>
    <dgm:pt modelId="{71494F0D-795A-4F76-A580-EA6929900177}" type="parTrans" cxnId="{73875ED7-C6E3-42D8-82EB-5B320ACB4E32}">
      <dgm:prSet/>
      <dgm:spPr/>
      <dgm:t>
        <a:bodyPr/>
        <a:lstStyle/>
        <a:p>
          <a:endParaRPr lang="en-US"/>
        </a:p>
      </dgm:t>
    </dgm:pt>
    <dgm:pt modelId="{A1B10616-74D0-485D-91EE-64F277859476}" type="sibTrans" cxnId="{73875ED7-C6E3-42D8-82EB-5B320ACB4E32}">
      <dgm:prSet/>
      <dgm:spPr/>
      <dgm:t>
        <a:bodyPr/>
        <a:lstStyle/>
        <a:p>
          <a:endParaRPr lang="en-US"/>
        </a:p>
      </dgm:t>
    </dgm:pt>
    <dgm:pt modelId="{F50B2B1C-54B0-4A14-B8FC-77D50D7EBB4E}">
      <dgm:prSet/>
      <dgm:spPr/>
      <dgm:t>
        <a:bodyPr/>
        <a:lstStyle/>
        <a:p>
          <a:r>
            <a:rPr lang="en-US"/>
            <a:t>Our ask of you:</a:t>
          </a:r>
        </a:p>
      </dgm:t>
    </dgm:pt>
    <dgm:pt modelId="{225C7154-EB53-49C1-A2A8-E93A6871CDE7}" type="parTrans" cxnId="{620D6B20-792D-43DE-A2D9-0F21EFA3BD53}">
      <dgm:prSet/>
      <dgm:spPr/>
      <dgm:t>
        <a:bodyPr/>
        <a:lstStyle/>
        <a:p>
          <a:endParaRPr lang="en-US"/>
        </a:p>
      </dgm:t>
    </dgm:pt>
    <dgm:pt modelId="{DC301DD0-4C4F-4D63-AA18-19446609B5D5}" type="sibTrans" cxnId="{620D6B20-792D-43DE-A2D9-0F21EFA3BD53}">
      <dgm:prSet/>
      <dgm:spPr/>
      <dgm:t>
        <a:bodyPr/>
        <a:lstStyle/>
        <a:p>
          <a:endParaRPr lang="en-US"/>
        </a:p>
      </dgm:t>
    </dgm:pt>
    <dgm:pt modelId="{C9973BDF-ECA2-4F3C-B09C-058E4C702FA3}">
      <dgm:prSet/>
      <dgm:spPr/>
      <dgm:t>
        <a:bodyPr/>
        <a:lstStyle/>
        <a:p>
          <a:r>
            <a:rPr lang="en-US"/>
            <a:t>Consider joining the FSPAC board</a:t>
          </a:r>
        </a:p>
      </dgm:t>
    </dgm:pt>
    <dgm:pt modelId="{FD7712B6-92BC-4EB4-9DBA-F6A85E68CBB3}" type="parTrans" cxnId="{896169ED-C27E-4FB0-894E-7F193A88441F}">
      <dgm:prSet/>
      <dgm:spPr/>
      <dgm:t>
        <a:bodyPr/>
        <a:lstStyle/>
        <a:p>
          <a:endParaRPr lang="en-US"/>
        </a:p>
      </dgm:t>
    </dgm:pt>
    <dgm:pt modelId="{3BE92F6F-AA27-4E4F-989E-649018BCA8D3}" type="sibTrans" cxnId="{896169ED-C27E-4FB0-894E-7F193A88441F}">
      <dgm:prSet/>
      <dgm:spPr/>
      <dgm:t>
        <a:bodyPr/>
        <a:lstStyle/>
        <a:p>
          <a:endParaRPr lang="en-US"/>
        </a:p>
      </dgm:t>
    </dgm:pt>
    <dgm:pt modelId="{ECD84F7A-DE47-4883-B50D-865FCB5A30F7}">
      <dgm:prSet/>
      <dgm:spPr/>
      <dgm:t>
        <a:bodyPr/>
        <a:lstStyle/>
        <a:p>
          <a:r>
            <a:rPr lang="en-US" dirty="0"/>
            <a:t>Each board member raises $6500 per year to maintain their seat</a:t>
          </a:r>
        </a:p>
      </dgm:t>
    </dgm:pt>
    <dgm:pt modelId="{5AA5A52E-D6CE-426B-AB5E-7962DE22D721}" type="parTrans" cxnId="{779CEA1A-8B0F-4D3C-8BD8-C886DE5CB690}">
      <dgm:prSet/>
      <dgm:spPr/>
      <dgm:t>
        <a:bodyPr/>
        <a:lstStyle/>
        <a:p>
          <a:endParaRPr lang="en-US"/>
        </a:p>
      </dgm:t>
    </dgm:pt>
    <dgm:pt modelId="{FF3063BA-44EC-4E9B-B9C1-8A01EAB7D8F0}" type="sibTrans" cxnId="{779CEA1A-8B0F-4D3C-8BD8-C886DE5CB690}">
      <dgm:prSet/>
      <dgm:spPr/>
      <dgm:t>
        <a:bodyPr/>
        <a:lstStyle/>
        <a:p>
          <a:endParaRPr lang="en-US"/>
        </a:p>
      </dgm:t>
    </dgm:pt>
    <dgm:pt modelId="{55824987-9638-4AD7-AF5A-3E2EAF217692}">
      <dgm:prSet/>
      <dgm:spPr/>
      <dgm:t>
        <a:bodyPr/>
        <a:lstStyle/>
        <a:p>
          <a:r>
            <a:rPr lang="en-US"/>
            <a:t>Donate to FSPAC as an individual or to the IEA </a:t>
          </a:r>
          <a:r>
            <a:rPr lang="en-US" b="1" i="1"/>
            <a:t>OR</a:t>
          </a:r>
          <a:r>
            <a:rPr lang="en-US"/>
            <a:t> Action Fund as an organization</a:t>
          </a:r>
        </a:p>
      </dgm:t>
    </dgm:pt>
    <dgm:pt modelId="{B0857BF8-BBEA-452D-AA3B-C9C613CF4659}" type="parTrans" cxnId="{43150255-411F-499B-8785-5D1C1DA5ABB6}">
      <dgm:prSet/>
      <dgm:spPr/>
      <dgm:t>
        <a:bodyPr/>
        <a:lstStyle/>
        <a:p>
          <a:endParaRPr lang="en-US"/>
        </a:p>
      </dgm:t>
    </dgm:pt>
    <dgm:pt modelId="{FCB26F63-0B75-4168-BBA0-FF1AD0945E25}" type="sibTrans" cxnId="{43150255-411F-499B-8785-5D1C1DA5ABB6}">
      <dgm:prSet/>
      <dgm:spPr/>
      <dgm:t>
        <a:bodyPr/>
        <a:lstStyle/>
        <a:p>
          <a:endParaRPr lang="en-US"/>
        </a:p>
      </dgm:t>
    </dgm:pt>
    <dgm:pt modelId="{4086495B-6949-5E47-BDD0-B89EA4246B96}" type="pres">
      <dgm:prSet presAssocID="{BEA18117-4F16-414A-B447-6AB3A3B7D10A}" presName="linear" presStyleCnt="0">
        <dgm:presLayoutVars>
          <dgm:animLvl val="lvl"/>
          <dgm:resizeHandles val="exact"/>
        </dgm:presLayoutVars>
      </dgm:prSet>
      <dgm:spPr/>
    </dgm:pt>
    <dgm:pt modelId="{9E4DB89B-9882-E540-8E7E-C24CB611D5A6}" type="pres">
      <dgm:prSet presAssocID="{FCE92B5E-6D9F-4FE9-B69D-E0588CD05CCF}" presName="parentText" presStyleLbl="node1" presStyleIdx="0" presStyleCnt="4">
        <dgm:presLayoutVars>
          <dgm:chMax val="0"/>
          <dgm:bulletEnabled val="1"/>
        </dgm:presLayoutVars>
      </dgm:prSet>
      <dgm:spPr/>
    </dgm:pt>
    <dgm:pt modelId="{3E157ABD-F893-2F4B-B0D0-941324E681FD}" type="pres">
      <dgm:prSet presAssocID="{FCE92B5E-6D9F-4FE9-B69D-E0588CD05CCF}" presName="childText" presStyleLbl="revTx" presStyleIdx="0" presStyleCnt="4">
        <dgm:presLayoutVars>
          <dgm:bulletEnabled val="1"/>
        </dgm:presLayoutVars>
      </dgm:prSet>
      <dgm:spPr/>
    </dgm:pt>
    <dgm:pt modelId="{73F38091-2FD5-A945-81B7-E5FDD9F64C19}" type="pres">
      <dgm:prSet presAssocID="{01FEC31C-B9CF-4D8F-8B5A-EC0CDE4566D1}" presName="parentText" presStyleLbl="node1" presStyleIdx="1" presStyleCnt="4">
        <dgm:presLayoutVars>
          <dgm:chMax val="0"/>
          <dgm:bulletEnabled val="1"/>
        </dgm:presLayoutVars>
      </dgm:prSet>
      <dgm:spPr/>
    </dgm:pt>
    <dgm:pt modelId="{270DBE82-61E8-B74D-8E7B-698F7E9A2D67}" type="pres">
      <dgm:prSet presAssocID="{01FEC31C-B9CF-4D8F-8B5A-EC0CDE4566D1}" presName="childText" presStyleLbl="revTx" presStyleIdx="1" presStyleCnt="4">
        <dgm:presLayoutVars>
          <dgm:bulletEnabled val="1"/>
        </dgm:presLayoutVars>
      </dgm:prSet>
      <dgm:spPr/>
    </dgm:pt>
    <dgm:pt modelId="{2CF0A2B6-F7A2-A545-8342-5F6012FCD99D}" type="pres">
      <dgm:prSet presAssocID="{BAAF8AEB-AFB6-4F32-A3A7-2FB6FFD3339A}" presName="parentText" presStyleLbl="node1" presStyleIdx="2" presStyleCnt="4">
        <dgm:presLayoutVars>
          <dgm:chMax val="0"/>
          <dgm:bulletEnabled val="1"/>
        </dgm:presLayoutVars>
      </dgm:prSet>
      <dgm:spPr/>
    </dgm:pt>
    <dgm:pt modelId="{7844D714-202A-C24A-A223-5BD29F89ED8A}" type="pres">
      <dgm:prSet presAssocID="{BAAF8AEB-AFB6-4F32-A3A7-2FB6FFD3339A}" presName="childText" presStyleLbl="revTx" presStyleIdx="2" presStyleCnt="4">
        <dgm:presLayoutVars>
          <dgm:bulletEnabled val="1"/>
        </dgm:presLayoutVars>
      </dgm:prSet>
      <dgm:spPr/>
    </dgm:pt>
    <dgm:pt modelId="{117CA45D-A89E-D546-8CDA-3387D0650DCC}" type="pres">
      <dgm:prSet presAssocID="{F50B2B1C-54B0-4A14-B8FC-77D50D7EBB4E}" presName="parentText" presStyleLbl="node1" presStyleIdx="3" presStyleCnt="4">
        <dgm:presLayoutVars>
          <dgm:chMax val="0"/>
          <dgm:bulletEnabled val="1"/>
        </dgm:presLayoutVars>
      </dgm:prSet>
      <dgm:spPr/>
    </dgm:pt>
    <dgm:pt modelId="{C2F627E8-74E2-C845-BF0F-B6CA37A930BD}" type="pres">
      <dgm:prSet presAssocID="{F50B2B1C-54B0-4A14-B8FC-77D50D7EBB4E}" presName="childText" presStyleLbl="revTx" presStyleIdx="3" presStyleCnt="4">
        <dgm:presLayoutVars>
          <dgm:bulletEnabled val="1"/>
        </dgm:presLayoutVars>
      </dgm:prSet>
      <dgm:spPr/>
    </dgm:pt>
  </dgm:ptLst>
  <dgm:cxnLst>
    <dgm:cxn modelId="{05FC3E00-0653-3549-B1E0-592BEB8DCCE4}" type="presOf" srcId="{9B6E3338-2BF8-4DDD-84D0-488F23912973}" destId="{3E157ABD-F893-2F4B-B0D0-941324E681FD}" srcOrd="0" destOrd="0" presId="urn:microsoft.com/office/officeart/2005/8/layout/vList2"/>
    <dgm:cxn modelId="{FC149C09-B08B-0947-8385-BFC3AA25E2D8}" type="presOf" srcId="{253D46A1-5E18-4483-B3A3-063107336209}" destId="{7844D714-202A-C24A-A223-5BD29F89ED8A}" srcOrd="0" destOrd="1" presId="urn:microsoft.com/office/officeart/2005/8/layout/vList2"/>
    <dgm:cxn modelId="{779CEA1A-8B0F-4D3C-8BD8-C886DE5CB690}" srcId="{F50B2B1C-54B0-4A14-B8FC-77D50D7EBB4E}" destId="{ECD84F7A-DE47-4883-B50D-865FCB5A30F7}" srcOrd="1" destOrd="0" parTransId="{5AA5A52E-D6CE-426B-AB5E-7962DE22D721}" sibTransId="{FF3063BA-44EC-4E9B-B9C1-8A01EAB7D8F0}"/>
    <dgm:cxn modelId="{CE59EC1F-A1A4-A147-9591-AAB3A813F429}" type="presOf" srcId="{F50B2B1C-54B0-4A14-B8FC-77D50D7EBB4E}" destId="{117CA45D-A89E-D546-8CDA-3387D0650DCC}" srcOrd="0" destOrd="0" presId="urn:microsoft.com/office/officeart/2005/8/layout/vList2"/>
    <dgm:cxn modelId="{620D6B20-792D-43DE-A2D9-0F21EFA3BD53}" srcId="{BEA18117-4F16-414A-B447-6AB3A3B7D10A}" destId="{F50B2B1C-54B0-4A14-B8FC-77D50D7EBB4E}" srcOrd="3" destOrd="0" parTransId="{225C7154-EB53-49C1-A2A8-E93A6871CDE7}" sibTransId="{DC301DD0-4C4F-4D63-AA18-19446609B5D5}"/>
    <dgm:cxn modelId="{E2BB5D2C-0725-4446-B483-5819BB3737A8}" type="presOf" srcId="{1C5FD819-BEAA-4CCD-AC2F-74097A5D2E29}" destId="{270DBE82-61E8-B74D-8E7B-698F7E9A2D67}" srcOrd="0" destOrd="0" presId="urn:microsoft.com/office/officeart/2005/8/layout/vList2"/>
    <dgm:cxn modelId="{6B939B34-D8FB-4F5C-9713-643EC4DB6C90}" srcId="{BEA18117-4F16-414A-B447-6AB3A3B7D10A}" destId="{BAAF8AEB-AFB6-4F32-A3A7-2FB6FFD3339A}" srcOrd="2" destOrd="0" parTransId="{F3EFEE63-8C79-4FEC-91E2-6EB78DA0EEB3}" sibTransId="{596CB413-0857-4EC3-A877-CF2E08FA2A2B}"/>
    <dgm:cxn modelId="{38E3B637-FC58-4832-A960-E4192FE53C4B}" srcId="{01FEC31C-B9CF-4D8F-8B5A-EC0CDE4566D1}" destId="{1C5FD819-BEAA-4CCD-AC2F-74097A5D2E29}" srcOrd="0" destOrd="0" parTransId="{E3AF96A4-EA67-41C9-9D64-419437D327E5}" sibTransId="{672825B5-8841-48ED-96AE-794783ECFBA6}"/>
    <dgm:cxn modelId="{24FC983F-CCE5-B24D-9435-5D952952E5C5}" type="presOf" srcId="{BAAF8AEB-AFB6-4F32-A3A7-2FB6FFD3339A}" destId="{2CF0A2B6-F7A2-A545-8342-5F6012FCD99D}" srcOrd="0" destOrd="0" presId="urn:microsoft.com/office/officeart/2005/8/layout/vList2"/>
    <dgm:cxn modelId="{A514DA47-0AD2-402D-8532-67A7C6C477B5}" srcId="{BAAF8AEB-AFB6-4F32-A3A7-2FB6FFD3339A}" destId="{A5ECE516-A6FB-4CD7-AF01-8B437E49E205}" srcOrd="0" destOrd="0" parTransId="{A56D42AB-CC9E-4B33-A604-8980F4F583BC}" sibTransId="{6CCE8ED8-A73E-4B20-B6B4-86BF078C2557}"/>
    <dgm:cxn modelId="{43150255-411F-499B-8785-5D1C1DA5ABB6}" srcId="{F50B2B1C-54B0-4A14-B8FC-77D50D7EBB4E}" destId="{55824987-9638-4AD7-AF5A-3E2EAF217692}" srcOrd="2" destOrd="0" parTransId="{B0857BF8-BBEA-452D-AA3B-C9C613CF4659}" sibTransId="{FCB26F63-0B75-4168-BBA0-FF1AD0945E25}"/>
    <dgm:cxn modelId="{B4E1366A-F670-F54E-AA36-CABE0DAD3F0B}" type="presOf" srcId="{C9973BDF-ECA2-4F3C-B09C-058E4C702FA3}" destId="{C2F627E8-74E2-C845-BF0F-B6CA37A930BD}" srcOrd="0" destOrd="0" presId="urn:microsoft.com/office/officeart/2005/8/layout/vList2"/>
    <dgm:cxn modelId="{4AE42589-3FA8-5E4B-B3E1-4FFB51BD101A}" type="presOf" srcId="{FCE92B5E-6D9F-4FE9-B69D-E0588CD05CCF}" destId="{9E4DB89B-9882-E540-8E7E-C24CB611D5A6}" srcOrd="0" destOrd="0" presId="urn:microsoft.com/office/officeart/2005/8/layout/vList2"/>
    <dgm:cxn modelId="{8904658E-6FCA-4AFE-96E8-115FD36F5DBF}" srcId="{FCE92B5E-6D9F-4FE9-B69D-E0588CD05CCF}" destId="{9B6E3338-2BF8-4DDD-84D0-488F23912973}" srcOrd="0" destOrd="0" parTransId="{C3A9AD4D-756C-49CA-B9A7-18A80097F0C2}" sibTransId="{DB6E9BEF-58B5-4B60-9C03-480C319B59E9}"/>
    <dgm:cxn modelId="{30D2D694-88B3-2349-BB2F-D741B97C0CAB}" type="presOf" srcId="{ECD84F7A-DE47-4883-B50D-865FCB5A30F7}" destId="{C2F627E8-74E2-C845-BF0F-B6CA37A930BD}" srcOrd="0" destOrd="1" presId="urn:microsoft.com/office/officeart/2005/8/layout/vList2"/>
    <dgm:cxn modelId="{8F8AFBA7-203C-C64D-B98D-5B2A5E90CF47}" type="presOf" srcId="{01FEC31C-B9CF-4D8F-8B5A-EC0CDE4566D1}" destId="{73F38091-2FD5-A945-81B7-E5FDD9F64C19}" srcOrd="0" destOrd="0" presId="urn:microsoft.com/office/officeart/2005/8/layout/vList2"/>
    <dgm:cxn modelId="{17F8D7C8-EFC6-2D4F-862E-0E7409BD596C}" type="presOf" srcId="{55824987-9638-4AD7-AF5A-3E2EAF217692}" destId="{C2F627E8-74E2-C845-BF0F-B6CA37A930BD}" srcOrd="0" destOrd="2" presId="urn:microsoft.com/office/officeart/2005/8/layout/vList2"/>
    <dgm:cxn modelId="{4F3445D0-D086-4F67-A1FC-4E64692D35A1}" srcId="{BEA18117-4F16-414A-B447-6AB3A3B7D10A}" destId="{01FEC31C-B9CF-4D8F-8B5A-EC0CDE4566D1}" srcOrd="1" destOrd="0" parTransId="{E2A43843-F7BF-4E83-8F07-299A93974C20}" sibTransId="{DA3FB456-3260-4040-8C2C-1E19492235A9}"/>
    <dgm:cxn modelId="{73875ED7-C6E3-42D8-82EB-5B320ACB4E32}" srcId="{BAAF8AEB-AFB6-4F32-A3A7-2FB6FFD3339A}" destId="{253D46A1-5E18-4483-B3A3-063107336209}" srcOrd="1" destOrd="0" parTransId="{71494F0D-795A-4F76-A580-EA6929900177}" sibTransId="{A1B10616-74D0-485D-91EE-64F277859476}"/>
    <dgm:cxn modelId="{896169ED-C27E-4FB0-894E-7F193A88441F}" srcId="{F50B2B1C-54B0-4A14-B8FC-77D50D7EBB4E}" destId="{C9973BDF-ECA2-4F3C-B09C-058E4C702FA3}" srcOrd="0" destOrd="0" parTransId="{FD7712B6-92BC-4EB4-9DBA-F6A85E68CBB3}" sibTransId="{3BE92F6F-AA27-4E4F-989E-649018BCA8D3}"/>
    <dgm:cxn modelId="{C86451F8-A4BE-3040-A230-13E4D4C148DF}" type="presOf" srcId="{BEA18117-4F16-414A-B447-6AB3A3B7D10A}" destId="{4086495B-6949-5E47-BDD0-B89EA4246B96}" srcOrd="0" destOrd="0" presId="urn:microsoft.com/office/officeart/2005/8/layout/vList2"/>
    <dgm:cxn modelId="{D9C637F9-F36E-ED4D-AC20-B39D98DABE65}" type="presOf" srcId="{A5ECE516-A6FB-4CD7-AF01-8B437E49E205}" destId="{7844D714-202A-C24A-A223-5BD29F89ED8A}" srcOrd="0" destOrd="0" presId="urn:microsoft.com/office/officeart/2005/8/layout/vList2"/>
    <dgm:cxn modelId="{87DFE7FA-B22B-41D0-9435-BC61D357C477}" srcId="{BEA18117-4F16-414A-B447-6AB3A3B7D10A}" destId="{FCE92B5E-6D9F-4FE9-B69D-E0588CD05CCF}" srcOrd="0" destOrd="0" parTransId="{578600F0-4FB1-4AEF-B9C3-B1100F29DBD4}" sibTransId="{7C42052E-036D-4C72-9DA6-B708ADC9C0AC}"/>
    <dgm:cxn modelId="{99BC83B5-8475-104B-AAE6-F3A458209162}" type="presParOf" srcId="{4086495B-6949-5E47-BDD0-B89EA4246B96}" destId="{9E4DB89B-9882-E540-8E7E-C24CB611D5A6}" srcOrd="0" destOrd="0" presId="urn:microsoft.com/office/officeart/2005/8/layout/vList2"/>
    <dgm:cxn modelId="{38511E2B-9E70-804F-BE37-803D72BC2FDC}" type="presParOf" srcId="{4086495B-6949-5E47-BDD0-B89EA4246B96}" destId="{3E157ABD-F893-2F4B-B0D0-941324E681FD}" srcOrd="1" destOrd="0" presId="urn:microsoft.com/office/officeart/2005/8/layout/vList2"/>
    <dgm:cxn modelId="{E38E614D-59FA-B941-B857-82B2B1600F81}" type="presParOf" srcId="{4086495B-6949-5E47-BDD0-B89EA4246B96}" destId="{73F38091-2FD5-A945-81B7-E5FDD9F64C19}" srcOrd="2" destOrd="0" presId="urn:microsoft.com/office/officeart/2005/8/layout/vList2"/>
    <dgm:cxn modelId="{8ABEA835-99AD-2549-92A2-D96D69482A78}" type="presParOf" srcId="{4086495B-6949-5E47-BDD0-B89EA4246B96}" destId="{270DBE82-61E8-B74D-8E7B-698F7E9A2D67}" srcOrd="3" destOrd="0" presId="urn:microsoft.com/office/officeart/2005/8/layout/vList2"/>
    <dgm:cxn modelId="{59E6816D-0279-8B43-A2A4-1A7EFCD16D94}" type="presParOf" srcId="{4086495B-6949-5E47-BDD0-B89EA4246B96}" destId="{2CF0A2B6-F7A2-A545-8342-5F6012FCD99D}" srcOrd="4" destOrd="0" presId="urn:microsoft.com/office/officeart/2005/8/layout/vList2"/>
    <dgm:cxn modelId="{93A25003-1970-BC4C-9761-FF342E6117A8}" type="presParOf" srcId="{4086495B-6949-5E47-BDD0-B89EA4246B96}" destId="{7844D714-202A-C24A-A223-5BD29F89ED8A}" srcOrd="5" destOrd="0" presId="urn:microsoft.com/office/officeart/2005/8/layout/vList2"/>
    <dgm:cxn modelId="{E7AC93BD-D237-CE44-ACB1-A44C0E16E58F}" type="presParOf" srcId="{4086495B-6949-5E47-BDD0-B89EA4246B96}" destId="{117CA45D-A89E-D546-8CDA-3387D0650DCC}" srcOrd="6" destOrd="0" presId="urn:microsoft.com/office/officeart/2005/8/layout/vList2"/>
    <dgm:cxn modelId="{155B2D6B-670B-7940-97EF-EAD30AEFD147}" type="presParOf" srcId="{4086495B-6949-5E47-BDD0-B89EA4246B96}" destId="{C2F627E8-74E2-C845-BF0F-B6CA37A930B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6642F-7D73-9A44-A845-E775FF4E7BCF}">
      <dsp:nvSpPr>
        <dsp:cNvPr id="0" name=""/>
        <dsp:cNvSpPr/>
      </dsp:nvSpPr>
      <dsp:spPr>
        <a:xfrm>
          <a:off x="0" y="0"/>
          <a:ext cx="8412480" cy="7537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Fraternity and Sorority Political Action Committee</a:t>
          </a:r>
        </a:p>
      </dsp:txBody>
      <dsp:txXfrm>
        <a:off x="22077" y="22077"/>
        <a:ext cx="7535432" cy="709596"/>
      </dsp:txXfrm>
    </dsp:sp>
    <dsp:sp modelId="{CD16732B-7386-6A4C-A235-011B54F31B7B}">
      <dsp:nvSpPr>
        <dsp:cNvPr id="0" name=""/>
        <dsp:cNvSpPr/>
      </dsp:nvSpPr>
      <dsp:spPr>
        <a:xfrm>
          <a:off x="704545" y="890795"/>
          <a:ext cx="8412480" cy="7537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is a bipartisan organization that </a:t>
          </a:r>
        </a:p>
      </dsp:txBody>
      <dsp:txXfrm>
        <a:off x="726622" y="912872"/>
        <a:ext cx="7173843" cy="709596"/>
      </dsp:txXfrm>
    </dsp:sp>
    <dsp:sp modelId="{DD26B1DF-B10F-5147-972B-DFB9F3485B66}">
      <dsp:nvSpPr>
        <dsp:cNvPr id="0" name=""/>
        <dsp:cNvSpPr/>
      </dsp:nvSpPr>
      <dsp:spPr>
        <a:xfrm>
          <a:off x="1398574" y="1781591"/>
          <a:ext cx="8412480" cy="7537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provides financial support to candidates who </a:t>
          </a:r>
        </a:p>
      </dsp:txBody>
      <dsp:txXfrm>
        <a:off x="1420651" y="1803668"/>
        <a:ext cx="7184358" cy="709596"/>
      </dsp:txXfrm>
    </dsp:sp>
    <dsp:sp modelId="{E508F7E2-5A14-4246-9FAB-F7446ACC8E67}">
      <dsp:nvSpPr>
        <dsp:cNvPr id="0" name=""/>
        <dsp:cNvSpPr/>
      </dsp:nvSpPr>
      <dsp:spPr>
        <a:xfrm>
          <a:off x="2103119" y="2672386"/>
          <a:ext cx="8412480" cy="7537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defend and enhance the fraternity &amp; sorority experience.  </a:t>
          </a:r>
        </a:p>
      </dsp:txBody>
      <dsp:txXfrm>
        <a:off x="2125196" y="2694463"/>
        <a:ext cx="7173843" cy="709596"/>
      </dsp:txXfrm>
    </dsp:sp>
    <dsp:sp modelId="{253BE43F-455A-8041-9DFA-C24F0142E517}">
      <dsp:nvSpPr>
        <dsp:cNvPr id="0" name=""/>
        <dsp:cNvSpPr/>
      </dsp:nvSpPr>
      <dsp:spPr>
        <a:xfrm>
          <a:off x="7922542" y="577304"/>
          <a:ext cx="489937" cy="48993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032778" y="577304"/>
        <a:ext cx="269465" cy="368678"/>
      </dsp:txXfrm>
    </dsp:sp>
    <dsp:sp modelId="{DA7C4C0C-2BAE-FF45-8C9A-61D51298ED86}">
      <dsp:nvSpPr>
        <dsp:cNvPr id="0" name=""/>
        <dsp:cNvSpPr/>
      </dsp:nvSpPr>
      <dsp:spPr>
        <a:xfrm>
          <a:off x="8627087" y="1468099"/>
          <a:ext cx="489937" cy="48993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737323" y="1468099"/>
        <a:ext cx="269465" cy="368678"/>
      </dsp:txXfrm>
    </dsp:sp>
    <dsp:sp modelId="{38CBF627-4D9C-834E-8866-6CF1BE48ECA9}">
      <dsp:nvSpPr>
        <dsp:cNvPr id="0" name=""/>
        <dsp:cNvSpPr/>
      </dsp:nvSpPr>
      <dsp:spPr>
        <a:xfrm>
          <a:off x="9321117" y="2358895"/>
          <a:ext cx="489937" cy="48993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431353" y="2358895"/>
        <a:ext cx="269465" cy="368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F4159-B288-4F43-B29A-C98A07330AA2}">
      <dsp:nvSpPr>
        <dsp:cNvPr id="0" name=""/>
        <dsp:cNvSpPr/>
      </dsp:nvSpPr>
      <dsp:spPr>
        <a:xfrm>
          <a:off x="2692642" y="507769"/>
          <a:ext cx="391643" cy="91440"/>
        </a:xfrm>
        <a:custGeom>
          <a:avLst/>
          <a:gdLst/>
          <a:ahLst/>
          <a:cxnLst/>
          <a:rect l="0" t="0" r="0" b="0"/>
          <a:pathLst>
            <a:path>
              <a:moveTo>
                <a:pt x="0" y="45720"/>
              </a:moveTo>
              <a:lnTo>
                <a:pt x="391643"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7907" y="551377"/>
        <a:ext cx="21112" cy="4222"/>
      </dsp:txXfrm>
    </dsp:sp>
    <dsp:sp modelId="{07DBE5DD-10C4-E34E-AD3B-CC051FCF45D6}">
      <dsp:nvSpPr>
        <dsp:cNvPr id="0" name=""/>
        <dsp:cNvSpPr/>
      </dsp:nvSpPr>
      <dsp:spPr>
        <a:xfrm>
          <a:off x="858602" y="2737"/>
          <a:ext cx="1835839" cy="110150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958" tIns="94426" rIns="89958" bIns="94426" numCol="1" spcCol="1270" anchor="ctr" anchorCtr="0">
          <a:noAutofit/>
        </a:bodyPr>
        <a:lstStyle/>
        <a:p>
          <a:pPr marL="0" lvl="0" indent="0" algn="ctr" defTabSz="666750">
            <a:lnSpc>
              <a:spcPct val="90000"/>
            </a:lnSpc>
            <a:spcBef>
              <a:spcPct val="0"/>
            </a:spcBef>
            <a:spcAft>
              <a:spcPct val="35000"/>
            </a:spcAft>
            <a:buNone/>
          </a:pPr>
          <a:r>
            <a:rPr lang="en-US" sz="1500" kern="1200" dirty="0"/>
            <a:t>29 women representing 11 NPC groups and1 NPHC group</a:t>
          </a:r>
        </a:p>
      </dsp:txBody>
      <dsp:txXfrm>
        <a:off x="858602" y="2737"/>
        <a:ext cx="1835839" cy="1101503"/>
      </dsp:txXfrm>
    </dsp:sp>
    <dsp:sp modelId="{D9651EA5-0247-2147-914B-85F73835521B}">
      <dsp:nvSpPr>
        <dsp:cNvPr id="0" name=""/>
        <dsp:cNvSpPr/>
      </dsp:nvSpPr>
      <dsp:spPr>
        <a:xfrm>
          <a:off x="1776522" y="1102440"/>
          <a:ext cx="2258082" cy="391643"/>
        </a:xfrm>
        <a:custGeom>
          <a:avLst/>
          <a:gdLst/>
          <a:ahLst/>
          <a:cxnLst/>
          <a:rect l="0" t="0" r="0" b="0"/>
          <a:pathLst>
            <a:path>
              <a:moveTo>
                <a:pt x="2258082" y="0"/>
              </a:moveTo>
              <a:lnTo>
                <a:pt x="2258082" y="212921"/>
              </a:lnTo>
              <a:lnTo>
                <a:pt x="0" y="212921"/>
              </a:lnTo>
              <a:lnTo>
                <a:pt x="0" y="391643"/>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8133" y="1296151"/>
        <a:ext cx="114861" cy="4222"/>
      </dsp:txXfrm>
    </dsp:sp>
    <dsp:sp modelId="{5C864CF5-89F2-4847-BD18-2A82A07542F0}">
      <dsp:nvSpPr>
        <dsp:cNvPr id="0" name=""/>
        <dsp:cNvSpPr/>
      </dsp:nvSpPr>
      <dsp:spPr>
        <a:xfrm>
          <a:off x="3116685" y="2737"/>
          <a:ext cx="1835839" cy="110150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958" tIns="94426" rIns="89958" bIns="94426" numCol="1" spcCol="1270" anchor="ctr" anchorCtr="0">
          <a:noAutofit/>
        </a:bodyPr>
        <a:lstStyle/>
        <a:p>
          <a:pPr marL="0" lvl="0" indent="0" algn="ctr" defTabSz="666750">
            <a:lnSpc>
              <a:spcPct val="90000"/>
            </a:lnSpc>
            <a:spcBef>
              <a:spcPct val="0"/>
            </a:spcBef>
            <a:spcAft>
              <a:spcPct val="35000"/>
            </a:spcAft>
            <a:buNone/>
          </a:pPr>
          <a:r>
            <a:rPr lang="en-US" sz="1500" kern="1200" dirty="0"/>
            <a:t>31 men representing 15 NIC, NPHC, &amp; other groups</a:t>
          </a:r>
        </a:p>
      </dsp:txBody>
      <dsp:txXfrm>
        <a:off x="3116685" y="2737"/>
        <a:ext cx="1835839" cy="1101503"/>
      </dsp:txXfrm>
    </dsp:sp>
    <dsp:sp modelId="{C55CB3E8-6F7F-2149-856E-974458A19BAA}">
      <dsp:nvSpPr>
        <dsp:cNvPr id="0" name=""/>
        <dsp:cNvSpPr/>
      </dsp:nvSpPr>
      <dsp:spPr>
        <a:xfrm>
          <a:off x="2692642" y="2031516"/>
          <a:ext cx="391643" cy="91440"/>
        </a:xfrm>
        <a:custGeom>
          <a:avLst/>
          <a:gdLst/>
          <a:ahLst/>
          <a:cxnLst/>
          <a:rect l="0" t="0" r="0" b="0"/>
          <a:pathLst>
            <a:path>
              <a:moveTo>
                <a:pt x="0" y="45720"/>
              </a:moveTo>
              <a:lnTo>
                <a:pt x="391643"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7907" y="2075124"/>
        <a:ext cx="21112" cy="4222"/>
      </dsp:txXfrm>
    </dsp:sp>
    <dsp:sp modelId="{F33D98CA-5841-8F42-B72C-A18C9D953406}">
      <dsp:nvSpPr>
        <dsp:cNvPr id="0" name=""/>
        <dsp:cNvSpPr/>
      </dsp:nvSpPr>
      <dsp:spPr>
        <a:xfrm>
          <a:off x="858602" y="1526484"/>
          <a:ext cx="1835839" cy="110150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958" tIns="94426" rIns="89958" bIns="94426" numCol="1" spcCol="1270" anchor="ctr" anchorCtr="0">
          <a:noAutofit/>
        </a:bodyPr>
        <a:lstStyle/>
        <a:p>
          <a:pPr marL="0" lvl="0" indent="0" algn="ctr" defTabSz="666750">
            <a:lnSpc>
              <a:spcPct val="90000"/>
            </a:lnSpc>
            <a:spcBef>
              <a:spcPct val="0"/>
            </a:spcBef>
            <a:spcAft>
              <a:spcPct val="35000"/>
            </a:spcAft>
            <a:buNone/>
          </a:pPr>
          <a:r>
            <a:rPr lang="en-US" sz="1500" kern="1200"/>
            <a:t>3 past NPC Chairmen</a:t>
          </a:r>
        </a:p>
      </dsp:txBody>
      <dsp:txXfrm>
        <a:off x="858602" y="1526484"/>
        <a:ext cx="1835839" cy="1101503"/>
      </dsp:txXfrm>
    </dsp:sp>
    <dsp:sp modelId="{D56A415B-49BB-634C-9F06-E5507C9467DA}">
      <dsp:nvSpPr>
        <dsp:cNvPr id="0" name=""/>
        <dsp:cNvSpPr/>
      </dsp:nvSpPr>
      <dsp:spPr>
        <a:xfrm>
          <a:off x="1776522" y="2626187"/>
          <a:ext cx="2258082" cy="391643"/>
        </a:xfrm>
        <a:custGeom>
          <a:avLst/>
          <a:gdLst/>
          <a:ahLst/>
          <a:cxnLst/>
          <a:rect l="0" t="0" r="0" b="0"/>
          <a:pathLst>
            <a:path>
              <a:moveTo>
                <a:pt x="2258082" y="0"/>
              </a:moveTo>
              <a:lnTo>
                <a:pt x="2258082" y="212921"/>
              </a:lnTo>
              <a:lnTo>
                <a:pt x="0" y="212921"/>
              </a:lnTo>
              <a:lnTo>
                <a:pt x="0" y="391643"/>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8133" y="2819898"/>
        <a:ext cx="114861" cy="4222"/>
      </dsp:txXfrm>
    </dsp:sp>
    <dsp:sp modelId="{E565B6FA-BC91-F441-B061-DE6EDCED7D2C}">
      <dsp:nvSpPr>
        <dsp:cNvPr id="0" name=""/>
        <dsp:cNvSpPr/>
      </dsp:nvSpPr>
      <dsp:spPr>
        <a:xfrm>
          <a:off x="3116685" y="1526484"/>
          <a:ext cx="1835839" cy="110150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958" tIns="94426" rIns="89958" bIns="94426" numCol="1" spcCol="1270" anchor="ctr" anchorCtr="0">
          <a:noAutofit/>
        </a:bodyPr>
        <a:lstStyle/>
        <a:p>
          <a:pPr marL="0" lvl="0" indent="0" algn="ctr" defTabSz="666750">
            <a:lnSpc>
              <a:spcPct val="90000"/>
            </a:lnSpc>
            <a:spcBef>
              <a:spcPct val="0"/>
            </a:spcBef>
            <a:spcAft>
              <a:spcPct val="35000"/>
            </a:spcAft>
            <a:buNone/>
          </a:pPr>
          <a:r>
            <a:rPr lang="en-US" sz="1500" kern="1200"/>
            <a:t>4 past NIC Chairmen</a:t>
          </a:r>
        </a:p>
      </dsp:txBody>
      <dsp:txXfrm>
        <a:off x="3116685" y="1526484"/>
        <a:ext cx="1835839" cy="1101503"/>
      </dsp:txXfrm>
    </dsp:sp>
    <dsp:sp modelId="{D2BAB958-8D7C-FC40-B5BD-B273A133BF16}">
      <dsp:nvSpPr>
        <dsp:cNvPr id="0" name=""/>
        <dsp:cNvSpPr/>
      </dsp:nvSpPr>
      <dsp:spPr>
        <a:xfrm>
          <a:off x="2692642" y="3555262"/>
          <a:ext cx="391643" cy="91440"/>
        </a:xfrm>
        <a:custGeom>
          <a:avLst/>
          <a:gdLst/>
          <a:ahLst/>
          <a:cxnLst/>
          <a:rect l="0" t="0" r="0" b="0"/>
          <a:pathLst>
            <a:path>
              <a:moveTo>
                <a:pt x="0" y="45720"/>
              </a:moveTo>
              <a:lnTo>
                <a:pt x="391643"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7907" y="3598871"/>
        <a:ext cx="21112" cy="4222"/>
      </dsp:txXfrm>
    </dsp:sp>
    <dsp:sp modelId="{A9FCAEE9-74D0-5945-A129-A68D007F8421}">
      <dsp:nvSpPr>
        <dsp:cNvPr id="0" name=""/>
        <dsp:cNvSpPr/>
      </dsp:nvSpPr>
      <dsp:spPr>
        <a:xfrm>
          <a:off x="858602" y="3050231"/>
          <a:ext cx="1835839" cy="110150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958" tIns="94426" rIns="89958" bIns="94426" numCol="1" spcCol="1270" anchor="ctr" anchorCtr="0">
          <a:noAutofit/>
        </a:bodyPr>
        <a:lstStyle/>
        <a:p>
          <a:pPr marL="0" lvl="0" indent="0" algn="ctr" defTabSz="666750">
            <a:lnSpc>
              <a:spcPct val="90000"/>
            </a:lnSpc>
            <a:spcBef>
              <a:spcPct val="0"/>
            </a:spcBef>
            <a:spcAft>
              <a:spcPct val="35000"/>
            </a:spcAft>
            <a:buNone/>
          </a:pPr>
          <a:r>
            <a:rPr lang="en-US" sz="1500" kern="1200"/>
            <a:t>Past national NPC and NIC presidents, CEOs, foundation        	trustees</a:t>
          </a:r>
        </a:p>
      </dsp:txBody>
      <dsp:txXfrm>
        <a:off x="858602" y="3050231"/>
        <a:ext cx="1835839" cy="1101503"/>
      </dsp:txXfrm>
    </dsp:sp>
    <dsp:sp modelId="{8760377E-F196-8D4D-9239-0D728EE15E5C}">
      <dsp:nvSpPr>
        <dsp:cNvPr id="0" name=""/>
        <dsp:cNvSpPr/>
      </dsp:nvSpPr>
      <dsp:spPr>
        <a:xfrm>
          <a:off x="1776522" y="4149934"/>
          <a:ext cx="2258082" cy="391643"/>
        </a:xfrm>
        <a:custGeom>
          <a:avLst/>
          <a:gdLst/>
          <a:ahLst/>
          <a:cxnLst/>
          <a:rect l="0" t="0" r="0" b="0"/>
          <a:pathLst>
            <a:path>
              <a:moveTo>
                <a:pt x="2258082" y="0"/>
              </a:moveTo>
              <a:lnTo>
                <a:pt x="2258082" y="212921"/>
              </a:lnTo>
              <a:lnTo>
                <a:pt x="0" y="212921"/>
              </a:lnTo>
              <a:lnTo>
                <a:pt x="0" y="391643"/>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8133" y="4343645"/>
        <a:ext cx="114861" cy="4222"/>
      </dsp:txXfrm>
    </dsp:sp>
    <dsp:sp modelId="{926E88E2-6A39-8248-9DA8-5CD43F227F65}">
      <dsp:nvSpPr>
        <dsp:cNvPr id="0" name=""/>
        <dsp:cNvSpPr/>
      </dsp:nvSpPr>
      <dsp:spPr>
        <a:xfrm>
          <a:off x="3116685" y="3050231"/>
          <a:ext cx="1835839" cy="110150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958" tIns="94426" rIns="89958" bIns="94426" numCol="1" spcCol="1270" anchor="ctr" anchorCtr="0">
          <a:noAutofit/>
        </a:bodyPr>
        <a:lstStyle/>
        <a:p>
          <a:pPr marL="0" lvl="0" indent="0" algn="ctr" defTabSz="666750">
            <a:lnSpc>
              <a:spcPct val="90000"/>
            </a:lnSpc>
            <a:spcBef>
              <a:spcPct val="0"/>
            </a:spcBef>
            <a:spcAft>
              <a:spcPct val="35000"/>
            </a:spcAft>
            <a:buNone/>
          </a:pPr>
          <a:r>
            <a:rPr lang="en-US" sz="1500" kern="1200"/>
            <a:t>Current NPC &amp; NIC leaders</a:t>
          </a:r>
        </a:p>
      </dsp:txBody>
      <dsp:txXfrm>
        <a:off x="3116685" y="3050231"/>
        <a:ext cx="1835839" cy="1101503"/>
      </dsp:txXfrm>
    </dsp:sp>
    <dsp:sp modelId="{563053A8-7F36-C045-B17D-5E56E6EAA56D}">
      <dsp:nvSpPr>
        <dsp:cNvPr id="0" name=""/>
        <dsp:cNvSpPr/>
      </dsp:nvSpPr>
      <dsp:spPr>
        <a:xfrm>
          <a:off x="858602" y="4573978"/>
          <a:ext cx="1835839" cy="110150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958" tIns="94426" rIns="89958" bIns="94426" numCol="1" spcCol="1270" anchor="ctr" anchorCtr="0">
          <a:noAutofit/>
        </a:bodyPr>
        <a:lstStyle/>
        <a:p>
          <a:pPr marL="0" lvl="0" indent="0" algn="ctr" defTabSz="666750">
            <a:lnSpc>
              <a:spcPct val="90000"/>
            </a:lnSpc>
            <a:spcBef>
              <a:spcPct val="0"/>
            </a:spcBef>
            <a:spcAft>
              <a:spcPct val="35000"/>
            </a:spcAft>
            <a:buNone/>
          </a:pPr>
          <a:r>
            <a:rPr lang="en-US" sz="1500" kern="1200"/>
            <a:t>Industry leaders</a:t>
          </a:r>
        </a:p>
      </dsp:txBody>
      <dsp:txXfrm>
        <a:off x="858602" y="4573978"/>
        <a:ext cx="1835839" cy="1101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352A0-6245-3D48-8053-2CEA80B7485B}">
      <dsp:nvSpPr>
        <dsp:cNvPr id="0" name=""/>
        <dsp:cNvSpPr/>
      </dsp:nvSpPr>
      <dsp:spPr>
        <a:xfrm>
          <a:off x="4802" y="416675"/>
          <a:ext cx="4199317" cy="3359453"/>
        </a:xfrm>
        <a:prstGeom prst="homePlate">
          <a:avLst>
            <a:gd name="adj" fmla="val 25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143" tIns="58420" rIns="592570" bIns="58420" numCol="1" spcCol="1270" anchor="t" anchorCtr="0">
          <a:noAutofit/>
        </a:bodyPr>
        <a:lstStyle/>
        <a:p>
          <a:pPr marL="0" lvl="0" indent="0" algn="l" defTabSz="1022350">
            <a:lnSpc>
              <a:spcPct val="90000"/>
            </a:lnSpc>
            <a:spcBef>
              <a:spcPct val="0"/>
            </a:spcBef>
            <a:spcAft>
              <a:spcPct val="35000"/>
            </a:spcAft>
            <a:buNone/>
          </a:pPr>
          <a:r>
            <a:rPr lang="en-US" sz="2300" kern="1200"/>
            <a:t>GENERAL FUND</a:t>
          </a:r>
        </a:p>
        <a:p>
          <a:pPr marL="171450" lvl="1" indent="-171450" algn="l" defTabSz="800100">
            <a:lnSpc>
              <a:spcPct val="90000"/>
            </a:lnSpc>
            <a:spcBef>
              <a:spcPct val="0"/>
            </a:spcBef>
            <a:spcAft>
              <a:spcPct val="15000"/>
            </a:spcAft>
            <a:buChar char="•"/>
          </a:pPr>
          <a:r>
            <a:rPr lang="en-US" sz="1800" kern="1200"/>
            <a:t>Only source for direct contributions to candidate campaigns</a:t>
          </a:r>
        </a:p>
        <a:p>
          <a:pPr marL="171450" lvl="1" indent="-171450" algn="l" defTabSz="800100">
            <a:lnSpc>
              <a:spcPct val="90000"/>
            </a:lnSpc>
            <a:spcBef>
              <a:spcPct val="0"/>
            </a:spcBef>
            <a:spcAft>
              <a:spcPct val="15000"/>
            </a:spcAft>
            <a:buChar char="•"/>
          </a:pPr>
          <a:r>
            <a:rPr lang="en-US" sz="1800" kern="1200"/>
            <a:t>Individual donations only; no organizational donations permitted</a:t>
          </a:r>
        </a:p>
        <a:p>
          <a:pPr marL="171450" lvl="1" indent="-171450" algn="l" defTabSz="800100">
            <a:lnSpc>
              <a:spcPct val="90000"/>
            </a:lnSpc>
            <a:spcBef>
              <a:spcPct val="0"/>
            </a:spcBef>
            <a:spcAft>
              <a:spcPct val="15000"/>
            </a:spcAft>
            <a:buChar char="•"/>
          </a:pPr>
          <a:r>
            <a:rPr lang="en-US" sz="1800" kern="1200"/>
            <a:t>Maximum donation limit of $5,000 annually per donor</a:t>
          </a:r>
        </a:p>
      </dsp:txBody>
      <dsp:txXfrm>
        <a:off x="4802" y="416675"/>
        <a:ext cx="3779385" cy="3359453"/>
      </dsp:txXfrm>
    </dsp:sp>
    <dsp:sp modelId="{865C01D1-4ED2-074C-AAD9-E58AB6D11133}">
      <dsp:nvSpPr>
        <dsp:cNvPr id="0" name=""/>
        <dsp:cNvSpPr/>
      </dsp:nvSpPr>
      <dsp:spPr>
        <a:xfrm>
          <a:off x="3364255" y="416675"/>
          <a:ext cx="4199317" cy="3359453"/>
        </a:xfrm>
        <a:prstGeom prst="chevron">
          <a:avLst>
            <a:gd name="adj" fmla="val 2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143" tIns="58420" rIns="148143" bIns="58420" numCol="1" spcCol="1270" anchor="t" anchorCtr="0">
          <a:noAutofit/>
        </a:bodyPr>
        <a:lstStyle/>
        <a:p>
          <a:pPr marL="0" lvl="0" indent="0" algn="l" defTabSz="1022350">
            <a:lnSpc>
              <a:spcPct val="90000"/>
            </a:lnSpc>
            <a:spcBef>
              <a:spcPct val="0"/>
            </a:spcBef>
            <a:spcAft>
              <a:spcPct val="35000"/>
            </a:spcAft>
            <a:buNone/>
          </a:pPr>
          <a:r>
            <a:rPr lang="en-US" sz="2300" kern="1200"/>
            <a:t>INDEPENDENT EXPENDITURE ACCOUNT</a:t>
          </a:r>
        </a:p>
        <a:p>
          <a:pPr marL="171450" lvl="1" indent="-171450" algn="l" defTabSz="800100">
            <a:lnSpc>
              <a:spcPct val="90000"/>
            </a:lnSpc>
            <a:spcBef>
              <a:spcPct val="0"/>
            </a:spcBef>
            <a:spcAft>
              <a:spcPct val="15000"/>
            </a:spcAft>
            <a:buChar char="•"/>
          </a:pPr>
          <a:r>
            <a:rPr lang="en-US" sz="1800" kern="1200"/>
            <a:t>No direct campaign support; research, polling, administration, etc.</a:t>
          </a:r>
        </a:p>
        <a:p>
          <a:pPr marL="171450" lvl="1" indent="-171450" algn="l" defTabSz="800100">
            <a:lnSpc>
              <a:spcPct val="90000"/>
            </a:lnSpc>
            <a:spcBef>
              <a:spcPct val="0"/>
            </a:spcBef>
            <a:spcAft>
              <a:spcPct val="15000"/>
            </a:spcAft>
            <a:buChar char="•"/>
          </a:pPr>
          <a:r>
            <a:rPr lang="en-US" sz="1800" kern="1200"/>
            <a:t>Individual and corporate donations</a:t>
          </a:r>
        </a:p>
        <a:p>
          <a:pPr marL="171450" lvl="1" indent="-171450" algn="l" defTabSz="800100">
            <a:lnSpc>
              <a:spcPct val="90000"/>
            </a:lnSpc>
            <a:spcBef>
              <a:spcPct val="0"/>
            </a:spcBef>
            <a:spcAft>
              <a:spcPct val="15000"/>
            </a:spcAft>
            <a:buChar char="•"/>
          </a:pPr>
          <a:r>
            <a:rPr lang="en-US" sz="1800" kern="1200"/>
            <a:t>No maximum donation limit</a:t>
          </a:r>
        </a:p>
      </dsp:txBody>
      <dsp:txXfrm>
        <a:off x="4204118" y="416675"/>
        <a:ext cx="2519591" cy="3359453"/>
      </dsp:txXfrm>
    </dsp:sp>
    <dsp:sp modelId="{2089EA5D-7A2E-0948-96B6-DEB08091BAA5}">
      <dsp:nvSpPr>
        <dsp:cNvPr id="0" name=""/>
        <dsp:cNvSpPr/>
      </dsp:nvSpPr>
      <dsp:spPr>
        <a:xfrm>
          <a:off x="6723709" y="416675"/>
          <a:ext cx="4199317" cy="3359453"/>
        </a:xfrm>
        <a:prstGeom prst="chevron">
          <a:avLst>
            <a:gd name="adj" fmla="val 25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143" tIns="58420" rIns="148143" bIns="58420" numCol="1" spcCol="1270" anchor="ctr" anchorCtr="0">
          <a:noAutofit/>
        </a:bodyPr>
        <a:lstStyle/>
        <a:p>
          <a:pPr marL="0" lvl="0" indent="0" algn="ctr" defTabSz="1022350">
            <a:lnSpc>
              <a:spcPct val="90000"/>
            </a:lnSpc>
            <a:spcBef>
              <a:spcPct val="0"/>
            </a:spcBef>
            <a:spcAft>
              <a:spcPct val="35000"/>
            </a:spcAft>
            <a:buNone/>
          </a:pPr>
          <a:r>
            <a:rPr lang="en-US" sz="2300" kern="1200"/>
            <a:t>FEC REQUIRES FSPAC donors who give more than $200 a year be publicly disclosed</a:t>
          </a:r>
        </a:p>
      </dsp:txBody>
      <dsp:txXfrm>
        <a:off x="7563572" y="416675"/>
        <a:ext cx="2519591" cy="33594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61FA3-79CF-D64A-A56D-95FD341EE38B}">
      <dsp:nvSpPr>
        <dsp:cNvPr id="0" name=""/>
        <dsp:cNvSpPr/>
      </dsp:nvSpPr>
      <dsp:spPr>
        <a:xfrm>
          <a:off x="0" y="0"/>
          <a:ext cx="3609974" cy="4767259"/>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n-US" sz="1700" b="1" kern="1200"/>
            <a:t>The CFAA</a:t>
          </a:r>
          <a:endParaRPr lang="en-US" sz="1700" kern="1200"/>
        </a:p>
        <a:p>
          <a:pPr marL="114300" lvl="1" indent="-114300" algn="l" defTabSz="577850">
            <a:lnSpc>
              <a:spcPct val="90000"/>
            </a:lnSpc>
            <a:spcBef>
              <a:spcPct val="0"/>
            </a:spcBef>
            <a:spcAft>
              <a:spcPct val="15000"/>
            </a:spcAft>
            <a:buChar char="•"/>
          </a:pPr>
          <a:r>
            <a:rPr lang="en-US" sz="1300" kern="1200" dirty="0"/>
            <a:t>PASSED by the House</a:t>
          </a:r>
          <a:br>
            <a:rPr lang="en-US" sz="1300" kern="1200" dirty="0"/>
          </a:br>
          <a:r>
            <a:rPr lang="en-US" sz="1300" kern="1200" dirty="0"/>
            <a:t>in 2024  with bipartisan support</a:t>
          </a:r>
        </a:p>
        <a:p>
          <a:pPr marL="114300" lvl="1" indent="-114300" algn="l" defTabSz="577850">
            <a:lnSpc>
              <a:spcPct val="90000"/>
            </a:lnSpc>
            <a:spcBef>
              <a:spcPct val="0"/>
            </a:spcBef>
            <a:spcAft>
              <a:spcPct val="15000"/>
            </a:spcAft>
            <a:buChar char="•"/>
          </a:pPr>
          <a:r>
            <a:rPr lang="en-US" sz="1300" kern="1200" dirty="0"/>
            <a:t>DEFINES ADVERSE ACTION with a clear definition of what universities CANNOT do to interfere with operations of our systems and chapters</a:t>
          </a:r>
        </a:p>
        <a:p>
          <a:pPr marL="114300" lvl="1" indent="-114300" algn="l" defTabSz="577850">
            <a:lnSpc>
              <a:spcPct val="90000"/>
            </a:lnSpc>
            <a:spcBef>
              <a:spcPct val="0"/>
            </a:spcBef>
            <a:spcAft>
              <a:spcPct val="15000"/>
            </a:spcAft>
            <a:buChar char="•"/>
          </a:pPr>
          <a:r>
            <a:rPr lang="en-US" sz="1300" kern="1200"/>
            <a:t>Ensures fair treatment of students</a:t>
          </a:r>
        </a:p>
        <a:p>
          <a:pPr marL="114300" lvl="1" indent="-114300" algn="l" defTabSz="577850">
            <a:lnSpc>
              <a:spcPct val="90000"/>
            </a:lnSpc>
            <a:spcBef>
              <a:spcPct val="0"/>
            </a:spcBef>
            <a:spcAft>
              <a:spcPct val="15000"/>
            </a:spcAft>
            <a:buChar char="•"/>
          </a:pPr>
          <a:r>
            <a:rPr lang="en-US" sz="1300" kern="1200"/>
            <a:t>Preserves the Fraternity/Sorority experience</a:t>
          </a:r>
        </a:p>
      </dsp:txBody>
      <dsp:txXfrm>
        <a:off x="902494" y="0"/>
        <a:ext cx="1804987" cy="41355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D9759-7CA3-D24E-980D-69A6375CADDF}">
      <dsp:nvSpPr>
        <dsp:cNvPr id="0" name=""/>
        <dsp:cNvSpPr/>
      </dsp:nvSpPr>
      <dsp:spPr>
        <a:xfrm>
          <a:off x="0" y="295060"/>
          <a:ext cx="4619621" cy="12132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recent passage highlights the consistent and forceful work of the FSPAC and FSAF.  House moves  to safeguard student’s constitutional rights!</a:t>
          </a:r>
        </a:p>
      </dsp:txBody>
      <dsp:txXfrm>
        <a:off x="59228" y="354288"/>
        <a:ext cx="4501165" cy="1094833"/>
      </dsp:txXfrm>
    </dsp:sp>
    <dsp:sp modelId="{73581F93-4BB3-7945-B197-4A15DB205409}">
      <dsp:nvSpPr>
        <dsp:cNvPr id="0" name=""/>
        <dsp:cNvSpPr/>
      </dsp:nvSpPr>
      <dsp:spPr>
        <a:xfrm>
          <a:off x="0" y="1508350"/>
          <a:ext cx="4619621" cy="82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67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i="1" kern="1200" dirty="0">
              <a:solidFill>
                <a:schemeClr val="accent2"/>
              </a:solidFill>
            </a:rPr>
            <a:t>HARVARD -  STANFORD   	</a:t>
          </a:r>
          <a:endParaRPr lang="en-US" sz="1600" kern="1200" dirty="0">
            <a:solidFill>
              <a:schemeClr val="accent2"/>
            </a:solidFill>
          </a:endParaRPr>
        </a:p>
        <a:p>
          <a:pPr marL="171450" lvl="1" indent="-171450" algn="l" defTabSz="711200">
            <a:lnSpc>
              <a:spcPct val="90000"/>
            </a:lnSpc>
            <a:spcBef>
              <a:spcPct val="0"/>
            </a:spcBef>
            <a:spcAft>
              <a:spcPct val="20000"/>
            </a:spcAft>
            <a:buChar char="•"/>
          </a:pPr>
          <a:r>
            <a:rPr lang="en-US" sz="1600" i="1" kern="1200" dirty="0">
              <a:solidFill>
                <a:schemeClr val="accent2"/>
              </a:solidFill>
            </a:rPr>
            <a:t>UNIVERSITY OF SOUTERN CALIFORNIA   </a:t>
          </a:r>
          <a:endParaRPr lang="en-US" sz="1600" kern="1200" dirty="0">
            <a:solidFill>
              <a:schemeClr val="accent2"/>
            </a:solidFill>
          </a:endParaRPr>
        </a:p>
        <a:p>
          <a:pPr marL="171450" lvl="1" indent="-171450" algn="l" defTabSz="711200">
            <a:lnSpc>
              <a:spcPct val="90000"/>
            </a:lnSpc>
            <a:spcBef>
              <a:spcPct val="0"/>
            </a:spcBef>
            <a:spcAft>
              <a:spcPct val="20000"/>
            </a:spcAft>
            <a:buChar char="•"/>
          </a:pPr>
          <a:r>
            <a:rPr lang="en-US" sz="1600" i="1" kern="1200" dirty="0">
              <a:solidFill>
                <a:schemeClr val="accent2"/>
              </a:solidFill>
            </a:rPr>
            <a:t>MARYLAND -  DUKE - VIRGINIA</a:t>
          </a:r>
          <a:endParaRPr lang="en-US" sz="1600" kern="1200" dirty="0">
            <a:solidFill>
              <a:schemeClr val="accent2"/>
            </a:solidFill>
          </a:endParaRPr>
        </a:p>
      </dsp:txBody>
      <dsp:txXfrm>
        <a:off x="0" y="1508350"/>
        <a:ext cx="4619621" cy="826965"/>
      </dsp:txXfrm>
    </dsp:sp>
    <dsp:sp modelId="{E91A0D54-F54C-5742-A769-8FE553A11D54}">
      <dsp:nvSpPr>
        <dsp:cNvPr id="0" name=""/>
        <dsp:cNvSpPr/>
      </dsp:nvSpPr>
      <dsp:spPr>
        <a:xfrm>
          <a:off x="0" y="2335315"/>
          <a:ext cx="4619621" cy="12132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And other universities will no longer be allowed to interfere with student’s personal choices for association with the organizations that align with their beliefs and needs.</a:t>
          </a:r>
        </a:p>
      </dsp:txBody>
      <dsp:txXfrm>
        <a:off x="59228" y="2394543"/>
        <a:ext cx="4501165" cy="10948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6B592-56DF-754C-8395-03CAF8B8BB12}">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F5F717E9-1596-474F-BC15-9CAFC5510A49}">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66750">
            <a:lnSpc>
              <a:spcPct val="90000"/>
            </a:lnSpc>
            <a:spcBef>
              <a:spcPct val="0"/>
            </a:spcBef>
            <a:spcAft>
              <a:spcPct val="35000"/>
            </a:spcAft>
            <a:buNone/>
          </a:pPr>
          <a:r>
            <a:rPr lang="en-US" sz="1500" kern="1200" dirty="0"/>
            <a:t> Develop and execute the 3rd First Amendment Institute to educate students and alumni volunteers on taking coordinated action to defend the single-sex experience at the campus level.</a:t>
          </a:r>
        </a:p>
      </dsp:txBody>
      <dsp:txXfrm>
        <a:off x="8061" y="5979"/>
        <a:ext cx="3034531" cy="1820718"/>
      </dsp:txXfrm>
    </dsp:sp>
    <dsp:sp modelId="{EEA822CE-4ECF-194C-A58A-1A0CB5DDEDE1}">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3AF7D06C-84DC-494D-8CA3-C8717F4E5FC5}">
      <dsp:nvSpPr>
        <dsp:cNvPr id="0" name=""/>
        <dsp:cNvSpPr/>
      </dsp:nvSpPr>
      <dsp:spPr>
        <a:xfrm>
          <a:off x="3740534" y="5979"/>
          <a:ext cx="3034531" cy="18207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66750">
            <a:lnSpc>
              <a:spcPct val="90000"/>
            </a:lnSpc>
            <a:spcBef>
              <a:spcPct val="0"/>
            </a:spcBef>
            <a:spcAft>
              <a:spcPct val="35000"/>
            </a:spcAft>
            <a:buNone/>
          </a:pPr>
          <a:r>
            <a:rPr lang="en-US" sz="1500" kern="1200" dirty="0"/>
            <a:t>Complete  public polling program on issues of interest to the fraternal world and use the data to improve policy engagement going forward.</a:t>
          </a:r>
        </a:p>
      </dsp:txBody>
      <dsp:txXfrm>
        <a:off x="3740534" y="5979"/>
        <a:ext cx="3034531" cy="1820718"/>
      </dsp:txXfrm>
    </dsp:sp>
    <dsp:sp modelId="{C81A7F13-5AC8-6C4D-8DB3-1E94FDE7D3A6}">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EA52A3F1-CC80-2740-A775-A0B41E319B13}">
      <dsp:nvSpPr>
        <dsp:cNvPr id="0" name=""/>
        <dsp:cNvSpPr/>
      </dsp:nvSpPr>
      <dsp:spPr>
        <a:xfrm>
          <a:off x="7473007" y="5979"/>
          <a:ext cx="3034531" cy="182071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66750">
            <a:lnSpc>
              <a:spcPct val="90000"/>
            </a:lnSpc>
            <a:spcBef>
              <a:spcPct val="0"/>
            </a:spcBef>
            <a:spcAft>
              <a:spcPct val="35000"/>
            </a:spcAft>
            <a:buNone/>
          </a:pPr>
          <a:r>
            <a:rPr lang="en-US" sz="1500" kern="1200" dirty="0"/>
            <a:t> Explore state-level introduction of the Collegiate Freedom of Association Act to protect a student’s right to join single-sex organizations.</a:t>
          </a:r>
        </a:p>
      </dsp:txBody>
      <dsp:txXfrm>
        <a:off x="7473007" y="5979"/>
        <a:ext cx="3034531" cy="1820718"/>
      </dsp:txXfrm>
    </dsp:sp>
    <dsp:sp modelId="{6E865EF5-F1C9-9748-8183-20DEBB628A7F}">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D26C4853-6772-0248-ABA1-0EA536190EFD}">
      <dsp:nvSpPr>
        <dsp:cNvPr id="0" name=""/>
        <dsp:cNvSpPr/>
      </dsp:nvSpPr>
      <dsp:spPr>
        <a:xfrm>
          <a:off x="8061" y="2524640"/>
          <a:ext cx="3034531" cy="182071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66750">
            <a:lnSpc>
              <a:spcPct val="90000"/>
            </a:lnSpc>
            <a:spcBef>
              <a:spcPct val="0"/>
            </a:spcBef>
            <a:spcAft>
              <a:spcPct val="35000"/>
            </a:spcAft>
            <a:buNone/>
          </a:pPr>
          <a:r>
            <a:rPr lang="en-US" sz="1500" kern="1200" dirty="0"/>
            <a:t>Track  campus-specific actions tied to due process, recognition and other issues.</a:t>
          </a:r>
        </a:p>
      </dsp:txBody>
      <dsp:txXfrm>
        <a:off x="8061" y="2524640"/>
        <a:ext cx="3034531" cy="1820718"/>
      </dsp:txXfrm>
    </dsp:sp>
    <dsp:sp modelId="{6B850FCB-C776-D543-9C8E-B845C980E6FC}">
      <dsp:nvSpPr>
        <dsp:cNvPr id="0" name=""/>
        <dsp:cNvSpPr/>
      </dsp:nvSpPr>
      <dsp:spPr>
        <a:xfrm>
          <a:off x="3740534" y="2524640"/>
          <a:ext cx="3034531" cy="182071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666750">
            <a:lnSpc>
              <a:spcPct val="90000"/>
            </a:lnSpc>
            <a:spcBef>
              <a:spcPct val="0"/>
            </a:spcBef>
            <a:spcAft>
              <a:spcPct val="35000"/>
            </a:spcAft>
            <a:buNone/>
          </a:pPr>
          <a:r>
            <a:rPr lang="en-US" sz="1500" kern="1200" dirty="0"/>
            <a:t>Continue grassroots advocacy support for Greek policy issues.</a:t>
          </a:r>
        </a:p>
      </dsp:txBody>
      <dsp:txXfrm>
        <a:off x="3740534" y="2524640"/>
        <a:ext cx="3034531" cy="1820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9DDEA-A871-1A4B-8EBB-06CC859D62B7}">
      <dsp:nvSpPr>
        <dsp:cNvPr id="0" name=""/>
        <dsp:cNvSpPr/>
      </dsp:nvSpPr>
      <dsp:spPr>
        <a:xfrm>
          <a:off x="0" y="39687"/>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Harvard</a:t>
          </a:r>
          <a:r>
            <a:rPr lang="en-US" sz="1800" kern="1200"/>
            <a:t> – Federal litigation </a:t>
          </a:r>
          <a:r>
            <a:rPr lang="en-US" sz="1800" b="1" kern="1200"/>
            <a:t>WIN</a:t>
          </a:r>
          <a:r>
            <a:rPr lang="en-US" sz="1800" kern="1200"/>
            <a:t> demonstrating schools may not punish students for joining single-sex organizations.</a:t>
          </a:r>
        </a:p>
      </dsp:txBody>
      <dsp:txXfrm>
        <a:off x="0" y="39687"/>
        <a:ext cx="3286125" cy="1971675"/>
      </dsp:txXfrm>
    </dsp:sp>
    <dsp:sp modelId="{4CDC6D53-EEF3-E640-889F-EF4337F6CF7A}">
      <dsp:nvSpPr>
        <dsp:cNvPr id="0" name=""/>
        <dsp:cNvSpPr/>
      </dsp:nvSpPr>
      <dsp:spPr>
        <a:xfrm>
          <a:off x="3614737" y="39687"/>
          <a:ext cx="3286125" cy="1971675"/>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Yale</a:t>
          </a:r>
          <a:r>
            <a:rPr lang="en-US" sz="1800" kern="1200"/>
            <a:t> – Federal litigation </a:t>
          </a:r>
          <a:r>
            <a:rPr lang="en-US" sz="1800" b="1" kern="1200"/>
            <a:t>WIN</a:t>
          </a:r>
          <a:r>
            <a:rPr lang="en-US" sz="1800" kern="1200"/>
            <a:t> at trial and appellate court affirming fraternities may control their single-sex membership decisions and fraternal housing is not a place of public accommodation.</a:t>
          </a:r>
        </a:p>
      </dsp:txBody>
      <dsp:txXfrm>
        <a:off x="3614737" y="39687"/>
        <a:ext cx="3286125" cy="1971675"/>
      </dsp:txXfrm>
    </dsp:sp>
    <dsp:sp modelId="{8D1DBEB0-D9C5-0F4D-A488-8B8BF1253388}">
      <dsp:nvSpPr>
        <dsp:cNvPr id="0" name=""/>
        <dsp:cNvSpPr/>
      </dsp:nvSpPr>
      <dsp:spPr>
        <a:xfrm>
          <a:off x="7229475" y="39687"/>
          <a:ext cx="3286125" cy="1971675"/>
        </a:xfrm>
        <a:prstGeom prst="rect">
          <a:avLst/>
        </a:prstGeom>
        <a:solidFill>
          <a:schemeClr val="accent2">
            <a:hueOff val="3221806"/>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State Hazing Laws </a:t>
          </a:r>
          <a:r>
            <a:rPr lang="en-US" sz="1800" kern="1200" dirty="0"/>
            <a:t>– Working across multiple states to strengthen criminal penalties and enhance transparency around hazing activities. </a:t>
          </a:r>
        </a:p>
      </dsp:txBody>
      <dsp:txXfrm>
        <a:off x="7229475" y="39687"/>
        <a:ext cx="3286125" cy="1971675"/>
      </dsp:txXfrm>
    </dsp:sp>
    <dsp:sp modelId="{59165574-903B-3244-96EC-9978395ABDF7}">
      <dsp:nvSpPr>
        <dsp:cNvPr id="0" name=""/>
        <dsp:cNvSpPr/>
      </dsp:nvSpPr>
      <dsp:spPr>
        <a:xfrm>
          <a:off x="1807368" y="2339975"/>
          <a:ext cx="3286125" cy="1971675"/>
        </a:xfrm>
        <a:prstGeom prst="rect">
          <a:avLst/>
        </a:prstGeom>
        <a:solidFill>
          <a:schemeClr val="accent2">
            <a:hueOff val="4832709"/>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Local Zoning </a:t>
          </a:r>
          <a:r>
            <a:rPr lang="en-US" sz="1800" kern="1200"/>
            <a:t>– Creating the long-term legal trail to allow fraternities/sororities to go unrecognized without losing their housing due to zoning regulations tied to official recognition.</a:t>
          </a:r>
        </a:p>
      </dsp:txBody>
      <dsp:txXfrm>
        <a:off x="1807368" y="2339975"/>
        <a:ext cx="3286125" cy="1971675"/>
      </dsp:txXfrm>
    </dsp:sp>
    <dsp:sp modelId="{36666D3C-3A63-EB45-9AB7-52CA363468CD}">
      <dsp:nvSpPr>
        <dsp:cNvPr id="0" name=""/>
        <dsp:cNvSpPr/>
      </dsp:nvSpPr>
      <dsp:spPr>
        <a:xfrm>
          <a:off x="5422106" y="2339975"/>
          <a:ext cx="3286125" cy="1971675"/>
        </a:xfrm>
        <a:prstGeom prst="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Grassroots Advocacy </a:t>
          </a:r>
          <a:r>
            <a:rPr lang="en-US" sz="1800" kern="1200" dirty="0"/>
            <a:t>– Funding  tools for NPC and NIC to engage in multi-level advocacy and issue education with its members.</a:t>
          </a:r>
        </a:p>
      </dsp:txBody>
      <dsp:txXfrm>
        <a:off x="5422106" y="2339975"/>
        <a:ext cx="3286125" cy="1971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DB89B-9882-E540-8E7E-C24CB611D5A6}">
      <dsp:nvSpPr>
        <dsp:cNvPr id="0" name=""/>
        <dsp:cNvSpPr/>
      </dsp:nvSpPr>
      <dsp:spPr>
        <a:xfrm>
          <a:off x="0" y="63409"/>
          <a:ext cx="6666833" cy="5896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We need you!</a:t>
          </a:r>
        </a:p>
      </dsp:txBody>
      <dsp:txXfrm>
        <a:off x="28786" y="92195"/>
        <a:ext cx="6609261" cy="532107"/>
      </dsp:txXfrm>
    </dsp:sp>
    <dsp:sp modelId="{3E157ABD-F893-2F4B-B0D0-941324E681FD}">
      <dsp:nvSpPr>
        <dsp:cNvPr id="0" name=""/>
        <dsp:cNvSpPr/>
      </dsp:nvSpPr>
      <dsp:spPr>
        <a:xfrm>
          <a:off x="0" y="653089"/>
          <a:ext cx="666683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Ideally – all 26 women’s organizations at the FSPAC table</a:t>
          </a:r>
        </a:p>
      </dsp:txBody>
      <dsp:txXfrm>
        <a:off x="0" y="653089"/>
        <a:ext cx="6666833" cy="397440"/>
      </dsp:txXfrm>
    </dsp:sp>
    <dsp:sp modelId="{73F38091-2FD5-A945-81B7-E5FDD9F64C19}">
      <dsp:nvSpPr>
        <dsp:cNvPr id="0" name=""/>
        <dsp:cNvSpPr/>
      </dsp:nvSpPr>
      <dsp:spPr>
        <a:xfrm>
          <a:off x="0" y="1050529"/>
          <a:ext cx="6666833" cy="589679"/>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To effectively challenge – we must be proactive:</a:t>
          </a:r>
        </a:p>
      </dsp:txBody>
      <dsp:txXfrm>
        <a:off x="28786" y="1079315"/>
        <a:ext cx="6609261" cy="532107"/>
      </dsp:txXfrm>
    </dsp:sp>
    <dsp:sp modelId="{270DBE82-61E8-B74D-8E7B-698F7E9A2D67}">
      <dsp:nvSpPr>
        <dsp:cNvPr id="0" name=""/>
        <dsp:cNvSpPr/>
      </dsp:nvSpPr>
      <dsp:spPr>
        <a:xfrm>
          <a:off x="0" y="1640209"/>
          <a:ext cx="666683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Women’s voices matter and make a difference</a:t>
          </a:r>
        </a:p>
      </dsp:txBody>
      <dsp:txXfrm>
        <a:off x="0" y="1640209"/>
        <a:ext cx="6666833" cy="397440"/>
      </dsp:txXfrm>
    </dsp:sp>
    <dsp:sp modelId="{2CF0A2B6-F7A2-A545-8342-5F6012FCD99D}">
      <dsp:nvSpPr>
        <dsp:cNvPr id="0" name=""/>
        <dsp:cNvSpPr/>
      </dsp:nvSpPr>
      <dsp:spPr>
        <a:xfrm>
          <a:off x="0" y="2037649"/>
          <a:ext cx="6666833" cy="589679"/>
        </a:xfrm>
        <a:prstGeom prst="roundRect">
          <a:avLst/>
        </a:prstGeom>
        <a:gradFill rotWithShape="0">
          <a:gsLst>
            <a:gs pos="0">
              <a:schemeClr val="accent2">
                <a:hueOff val="4295742"/>
                <a:satOff val="-12329"/>
                <a:lumOff val="-19739"/>
                <a:alphaOff val="0"/>
                <a:satMod val="103000"/>
                <a:lumMod val="102000"/>
                <a:tint val="94000"/>
              </a:schemeClr>
            </a:gs>
            <a:gs pos="50000">
              <a:schemeClr val="accent2">
                <a:hueOff val="4295742"/>
                <a:satOff val="-12329"/>
                <a:lumOff val="-19739"/>
                <a:alphaOff val="0"/>
                <a:satMod val="110000"/>
                <a:lumMod val="100000"/>
                <a:shade val="100000"/>
              </a:schemeClr>
            </a:gs>
            <a:gs pos="100000">
              <a:schemeClr val="accent2">
                <a:hueOff val="4295742"/>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We will continue to play a critical role:</a:t>
          </a:r>
        </a:p>
      </dsp:txBody>
      <dsp:txXfrm>
        <a:off x="28786" y="2066435"/>
        <a:ext cx="6609261" cy="532107"/>
      </dsp:txXfrm>
    </dsp:sp>
    <dsp:sp modelId="{7844D714-202A-C24A-A223-5BD29F89ED8A}">
      <dsp:nvSpPr>
        <dsp:cNvPr id="0" name=""/>
        <dsp:cNvSpPr/>
      </dsp:nvSpPr>
      <dsp:spPr>
        <a:xfrm>
          <a:off x="0" y="2627329"/>
          <a:ext cx="6666833"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New and ongoing relationships with elected officials</a:t>
          </a:r>
        </a:p>
        <a:p>
          <a:pPr marL="171450" lvl="1" indent="-171450" algn="l" defTabSz="844550">
            <a:lnSpc>
              <a:spcPct val="90000"/>
            </a:lnSpc>
            <a:spcBef>
              <a:spcPct val="0"/>
            </a:spcBef>
            <a:spcAft>
              <a:spcPct val="20000"/>
            </a:spcAft>
            <a:buChar char="•"/>
          </a:pPr>
          <a:r>
            <a:rPr lang="en-US" sz="1900" kern="1200"/>
            <a:t>Consistent advocacy  =  the wins achieved</a:t>
          </a:r>
        </a:p>
      </dsp:txBody>
      <dsp:txXfrm>
        <a:off x="0" y="2627329"/>
        <a:ext cx="6666833" cy="658260"/>
      </dsp:txXfrm>
    </dsp:sp>
    <dsp:sp modelId="{117CA45D-A89E-D546-8CDA-3387D0650DCC}">
      <dsp:nvSpPr>
        <dsp:cNvPr id="0" name=""/>
        <dsp:cNvSpPr/>
      </dsp:nvSpPr>
      <dsp:spPr>
        <a:xfrm>
          <a:off x="0" y="3285589"/>
          <a:ext cx="6666833" cy="589679"/>
        </a:xfrm>
        <a:prstGeom prst="roundRec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Our ask of you:</a:t>
          </a:r>
        </a:p>
      </dsp:txBody>
      <dsp:txXfrm>
        <a:off x="28786" y="3314375"/>
        <a:ext cx="6609261" cy="532107"/>
      </dsp:txXfrm>
    </dsp:sp>
    <dsp:sp modelId="{C2F627E8-74E2-C845-BF0F-B6CA37A930BD}">
      <dsp:nvSpPr>
        <dsp:cNvPr id="0" name=""/>
        <dsp:cNvSpPr/>
      </dsp:nvSpPr>
      <dsp:spPr>
        <a:xfrm>
          <a:off x="0" y="3875270"/>
          <a:ext cx="6666833" cy="15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Consider joining the FSPAC board</a:t>
          </a:r>
        </a:p>
        <a:p>
          <a:pPr marL="171450" lvl="1" indent="-171450" algn="l" defTabSz="844550">
            <a:lnSpc>
              <a:spcPct val="90000"/>
            </a:lnSpc>
            <a:spcBef>
              <a:spcPct val="0"/>
            </a:spcBef>
            <a:spcAft>
              <a:spcPct val="20000"/>
            </a:spcAft>
            <a:buChar char="•"/>
          </a:pPr>
          <a:r>
            <a:rPr lang="en-US" sz="1900" kern="1200" dirty="0"/>
            <a:t>Each board member raises $6500 per year to maintain their seat</a:t>
          </a:r>
        </a:p>
        <a:p>
          <a:pPr marL="171450" lvl="1" indent="-171450" algn="l" defTabSz="844550">
            <a:lnSpc>
              <a:spcPct val="90000"/>
            </a:lnSpc>
            <a:spcBef>
              <a:spcPct val="0"/>
            </a:spcBef>
            <a:spcAft>
              <a:spcPct val="20000"/>
            </a:spcAft>
            <a:buChar char="•"/>
          </a:pPr>
          <a:r>
            <a:rPr lang="en-US" sz="1900" kern="1200"/>
            <a:t>Donate to FSPAC as an individual or to the IEA </a:t>
          </a:r>
          <a:r>
            <a:rPr lang="en-US" sz="1900" b="1" i="1" kern="1200"/>
            <a:t>OR</a:t>
          </a:r>
          <a:r>
            <a:rPr lang="en-US" sz="1900" kern="1200"/>
            <a:t> Action Fund as an organization</a:t>
          </a:r>
        </a:p>
      </dsp:txBody>
      <dsp:txXfrm>
        <a:off x="0" y="3875270"/>
        <a:ext cx="6666833" cy="151524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26A30-9C8D-3943-AA0F-6B6E92FE11F8}" type="datetimeFigureOut">
              <a:rPr lang="en-US" smtClean="0"/>
              <a:t>10/9/24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2A99A-CF11-664B-9305-1AE1F88C2F02}" type="slidenum">
              <a:rPr lang="en-US" smtClean="0"/>
              <a:t>‹#›</a:t>
            </a:fld>
            <a:endParaRPr lang="en-US"/>
          </a:p>
        </p:txBody>
      </p:sp>
    </p:spTree>
    <p:extLst>
      <p:ext uri="{BB962C8B-B14F-4D97-AF65-F5344CB8AC3E}">
        <p14:creationId xmlns:p14="http://schemas.microsoft.com/office/powerpoint/2010/main" val="126408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2A99A-CF11-664B-9305-1AE1F88C2F02}" type="slidenum">
              <a:rPr lang="en-US" smtClean="0"/>
              <a:t>1</a:t>
            </a:fld>
            <a:endParaRPr lang="en-US"/>
          </a:p>
        </p:txBody>
      </p:sp>
    </p:spTree>
    <p:extLst>
      <p:ext uri="{BB962C8B-B14F-4D97-AF65-F5344CB8AC3E}">
        <p14:creationId xmlns:p14="http://schemas.microsoft.com/office/powerpoint/2010/main" val="977326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1" name="Google Shape;1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4689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280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2A99A-CF11-664B-9305-1AE1F88C2F02}" type="slidenum">
              <a:rPr lang="en-US" smtClean="0"/>
              <a:t>13</a:t>
            </a:fld>
            <a:endParaRPr lang="en-US"/>
          </a:p>
        </p:txBody>
      </p:sp>
    </p:spTree>
    <p:extLst>
      <p:ext uri="{BB962C8B-B14F-4D97-AF65-F5344CB8AC3E}">
        <p14:creationId xmlns:p14="http://schemas.microsoft.com/office/powerpoint/2010/main" val="3220488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740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endParaRPr dirty="0"/>
          </a:p>
        </p:txBody>
      </p:sp>
      <p:sp>
        <p:nvSpPr>
          <p:cNvPr id="148" name="Google Shape;1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603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aseline="0" dirty="0"/>
              <a:t>”</a:t>
            </a:r>
            <a:endParaRPr dirty="0"/>
          </a:p>
        </p:txBody>
      </p:sp>
      <p:sp>
        <p:nvSpPr>
          <p:cNvPr id="170" name="Google Shape;1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117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aseline="0" dirty="0"/>
              <a:t>”</a:t>
            </a:r>
            <a:endParaRPr dirty="0"/>
          </a:p>
        </p:txBody>
      </p:sp>
      <p:sp>
        <p:nvSpPr>
          <p:cNvPr id="170" name="Google Shape;1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76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FC7B2E1B-DEB6-4ED4-AF28-B716EB92EB0A}" type="slidenum">
              <a:rPr lang="en-US" smtClean="0"/>
              <a:t>2</a:t>
            </a:fld>
            <a:endParaRPr lang="en-US"/>
          </a:p>
        </p:txBody>
      </p:sp>
    </p:spTree>
    <p:extLst>
      <p:ext uri="{BB962C8B-B14F-4D97-AF65-F5344CB8AC3E}">
        <p14:creationId xmlns:p14="http://schemas.microsoft.com/office/powerpoint/2010/main" val="354039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 name="Google Shape;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5212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 name="Google Shape;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07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 name="Google Shape;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146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 name="Google Shape;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337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1459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0307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55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3CC38-6A8F-F1A2-63B9-A637A31802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04FE99-E53B-16A8-4721-724F155DB8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5E6FB9-6971-647E-9463-067242314781}"/>
              </a:ext>
            </a:extLst>
          </p:cNvPr>
          <p:cNvSpPr>
            <a:spLocks noGrp="1"/>
          </p:cNvSpPr>
          <p:nvPr>
            <p:ph type="dt" sz="half" idx="10"/>
          </p:nvPr>
        </p:nvSpPr>
        <p:spPr/>
        <p:txBody>
          <a:bodyPr/>
          <a:lstStyle/>
          <a:p>
            <a:fld id="{3A911530-E4EB-B143-B1E1-5828C773C653}" type="datetimeFigureOut">
              <a:rPr lang="en-US" smtClean="0"/>
              <a:t>10/9/24</a:t>
            </a:fld>
            <a:endParaRPr lang="en-US"/>
          </a:p>
        </p:txBody>
      </p:sp>
      <p:sp>
        <p:nvSpPr>
          <p:cNvPr id="5" name="Footer Placeholder 4">
            <a:extLst>
              <a:ext uri="{FF2B5EF4-FFF2-40B4-BE49-F238E27FC236}">
                <a16:creationId xmlns:a16="http://schemas.microsoft.com/office/drawing/2014/main" id="{B86C0F96-7072-5885-2BB4-C02E6F67F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E2761-7BB1-970F-BB4E-0293CBA88041}"/>
              </a:ext>
            </a:extLst>
          </p:cNvPr>
          <p:cNvSpPr>
            <a:spLocks noGrp="1"/>
          </p:cNvSpPr>
          <p:nvPr>
            <p:ph type="sldNum" sz="quarter" idx="12"/>
          </p:nvPr>
        </p:nvSpPr>
        <p:spPr/>
        <p:txBody>
          <a:bodyPr/>
          <a:lstStyle/>
          <a:p>
            <a:fld id="{AFE09449-6ADB-E74D-8A05-7621672787C0}" type="slidenum">
              <a:rPr lang="en-US" smtClean="0"/>
              <a:t>‹#›</a:t>
            </a:fld>
            <a:endParaRPr lang="en-US"/>
          </a:p>
        </p:txBody>
      </p:sp>
    </p:spTree>
    <p:extLst>
      <p:ext uri="{BB962C8B-B14F-4D97-AF65-F5344CB8AC3E}">
        <p14:creationId xmlns:p14="http://schemas.microsoft.com/office/powerpoint/2010/main" val="5734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BE84-706A-A5F0-A7FB-EBF264CBB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3DE8A-B19A-8512-E223-A7312A4B5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05834-C057-1914-CE11-AA599D2A644C}"/>
              </a:ext>
            </a:extLst>
          </p:cNvPr>
          <p:cNvSpPr>
            <a:spLocks noGrp="1"/>
          </p:cNvSpPr>
          <p:nvPr>
            <p:ph type="dt" sz="half" idx="10"/>
          </p:nvPr>
        </p:nvSpPr>
        <p:spPr/>
        <p:txBody>
          <a:bodyPr/>
          <a:lstStyle/>
          <a:p>
            <a:fld id="{3A911530-E4EB-B143-B1E1-5828C773C653}" type="datetimeFigureOut">
              <a:rPr lang="en-US" smtClean="0"/>
              <a:t>10/9/24</a:t>
            </a:fld>
            <a:endParaRPr lang="en-US"/>
          </a:p>
        </p:txBody>
      </p:sp>
      <p:sp>
        <p:nvSpPr>
          <p:cNvPr id="5" name="Footer Placeholder 4">
            <a:extLst>
              <a:ext uri="{FF2B5EF4-FFF2-40B4-BE49-F238E27FC236}">
                <a16:creationId xmlns:a16="http://schemas.microsoft.com/office/drawing/2014/main" id="{B5A4C06E-7176-C430-606D-13807E0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18F20-4440-E92E-80F1-5CE9B8E36C50}"/>
              </a:ext>
            </a:extLst>
          </p:cNvPr>
          <p:cNvSpPr>
            <a:spLocks noGrp="1"/>
          </p:cNvSpPr>
          <p:nvPr>
            <p:ph type="sldNum" sz="quarter" idx="12"/>
          </p:nvPr>
        </p:nvSpPr>
        <p:spPr/>
        <p:txBody>
          <a:bodyPr/>
          <a:lstStyle/>
          <a:p>
            <a:fld id="{AFE09449-6ADB-E74D-8A05-7621672787C0}" type="slidenum">
              <a:rPr lang="en-US" smtClean="0"/>
              <a:t>‹#›</a:t>
            </a:fld>
            <a:endParaRPr lang="en-US"/>
          </a:p>
        </p:txBody>
      </p:sp>
    </p:spTree>
    <p:extLst>
      <p:ext uri="{BB962C8B-B14F-4D97-AF65-F5344CB8AC3E}">
        <p14:creationId xmlns:p14="http://schemas.microsoft.com/office/powerpoint/2010/main" val="320834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712361-B351-EA22-1606-8446FB28CB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D040F2-BBF7-52B7-C13E-3D677A250A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42FBF-F36E-F12A-AA0A-0C348C152D3E}"/>
              </a:ext>
            </a:extLst>
          </p:cNvPr>
          <p:cNvSpPr>
            <a:spLocks noGrp="1"/>
          </p:cNvSpPr>
          <p:nvPr>
            <p:ph type="dt" sz="half" idx="10"/>
          </p:nvPr>
        </p:nvSpPr>
        <p:spPr/>
        <p:txBody>
          <a:bodyPr/>
          <a:lstStyle/>
          <a:p>
            <a:fld id="{3A911530-E4EB-B143-B1E1-5828C773C653}" type="datetimeFigureOut">
              <a:rPr lang="en-US" smtClean="0"/>
              <a:t>10/9/24</a:t>
            </a:fld>
            <a:endParaRPr lang="en-US"/>
          </a:p>
        </p:txBody>
      </p:sp>
      <p:sp>
        <p:nvSpPr>
          <p:cNvPr id="5" name="Footer Placeholder 4">
            <a:extLst>
              <a:ext uri="{FF2B5EF4-FFF2-40B4-BE49-F238E27FC236}">
                <a16:creationId xmlns:a16="http://schemas.microsoft.com/office/drawing/2014/main" id="{4581241D-0A77-D076-F6CC-E2617E96F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3825E-54C0-C554-965A-F7DD21E1679A}"/>
              </a:ext>
            </a:extLst>
          </p:cNvPr>
          <p:cNvSpPr>
            <a:spLocks noGrp="1"/>
          </p:cNvSpPr>
          <p:nvPr>
            <p:ph type="sldNum" sz="quarter" idx="12"/>
          </p:nvPr>
        </p:nvSpPr>
        <p:spPr/>
        <p:txBody>
          <a:bodyPr/>
          <a:lstStyle/>
          <a:p>
            <a:fld id="{AFE09449-6ADB-E74D-8A05-7621672787C0}" type="slidenum">
              <a:rPr lang="en-US" smtClean="0"/>
              <a:t>‹#›</a:t>
            </a:fld>
            <a:endParaRPr lang="en-US"/>
          </a:p>
        </p:txBody>
      </p:sp>
    </p:spTree>
    <p:extLst>
      <p:ext uri="{BB962C8B-B14F-4D97-AF65-F5344CB8AC3E}">
        <p14:creationId xmlns:p14="http://schemas.microsoft.com/office/powerpoint/2010/main" val="65529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2F90B73-8779-4E98-9281-48ACA6D4D283}"/>
              </a:ext>
            </a:extLst>
          </p:cNvPr>
          <p:cNvSpPr>
            <a:spLocks noGrp="1"/>
          </p:cNvSpPr>
          <p:nvPr>
            <p:ph type="title"/>
          </p:nvPr>
        </p:nvSpPr>
        <p:spPr>
          <a:xfrm>
            <a:off x="457200" y="0"/>
            <a:ext cx="1109167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3">
            <a:extLst>
              <a:ext uri="{FF2B5EF4-FFF2-40B4-BE49-F238E27FC236}">
                <a16:creationId xmlns:a16="http://schemas.microsoft.com/office/drawing/2014/main" id="{AD140002-0149-4B86-A4B0-524F5FD1BFB4}"/>
              </a:ext>
            </a:extLst>
          </p:cNvPr>
          <p:cNvSpPr>
            <a:spLocks noGrp="1"/>
          </p:cNvSpPr>
          <p:nvPr>
            <p:ph sz="half" idx="17"/>
          </p:nvPr>
        </p:nvSpPr>
        <p:spPr>
          <a:xfrm>
            <a:off x="457200" y="1188720"/>
            <a:ext cx="11091671" cy="50566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F18FCAEA-5519-4591-B140-3FE884C398A6}"/>
              </a:ext>
            </a:extLst>
          </p:cNvPr>
          <p:cNvSpPr>
            <a:spLocks noGrp="1"/>
          </p:cNvSpPr>
          <p:nvPr>
            <p:ph type="dt" sz="half" idx="10"/>
          </p:nvPr>
        </p:nvSpPr>
        <p:spPr>
          <a:xfrm>
            <a:off x="457200" y="6446520"/>
            <a:ext cx="2157984" cy="246888"/>
          </a:xfrm>
          <a:prstGeom prst="rect">
            <a:avLst/>
          </a:prstGeom>
        </p:spPr>
        <p:txBody>
          <a:bodyPr/>
          <a:lstStyle/>
          <a:p>
            <a:fld id="{EB846B02-55FB-4B9E-9941-821D035791F2}" type="datetimeFigureOut">
              <a:rPr lang="en-US" smtClean="0"/>
              <a:t>10/9/24</a:t>
            </a:fld>
            <a:endParaRPr lang="en-US"/>
          </a:p>
        </p:txBody>
      </p:sp>
      <p:sp>
        <p:nvSpPr>
          <p:cNvPr id="14" name="Slide Number Placeholder 5">
            <a:extLst>
              <a:ext uri="{FF2B5EF4-FFF2-40B4-BE49-F238E27FC236}">
                <a16:creationId xmlns:a16="http://schemas.microsoft.com/office/drawing/2014/main" id="{1365E737-DC43-45DC-9992-14EA2F2367D5}"/>
              </a:ext>
            </a:extLst>
          </p:cNvPr>
          <p:cNvSpPr>
            <a:spLocks noGrp="1"/>
          </p:cNvSpPr>
          <p:nvPr>
            <p:ph type="sldNum" sz="quarter" idx="12"/>
          </p:nvPr>
        </p:nvSpPr>
        <p:spPr>
          <a:xfrm>
            <a:off x="9034272" y="6446520"/>
            <a:ext cx="914400" cy="246888"/>
          </a:xfrm>
          <a:prstGeom prst="rect">
            <a:avLst/>
          </a:prstGeom>
        </p:spPr>
        <p:txBody>
          <a:bodyPr/>
          <a:lstStyle/>
          <a:p>
            <a:fld id="{2AD7C1AF-FF33-4B56-94AA-41107952A905}" type="slidenum">
              <a:rPr lang="en-US" smtClean="0"/>
              <a:t>‹#›</a:t>
            </a:fld>
            <a:endParaRPr lang="en-US"/>
          </a:p>
        </p:txBody>
      </p:sp>
      <p:sp>
        <p:nvSpPr>
          <p:cNvPr id="15" name="Footer Placeholder 4">
            <a:extLst>
              <a:ext uri="{FF2B5EF4-FFF2-40B4-BE49-F238E27FC236}">
                <a16:creationId xmlns:a16="http://schemas.microsoft.com/office/drawing/2014/main" id="{DF1CA973-D0D9-4579-A016-479F7878664A}"/>
              </a:ext>
            </a:extLst>
          </p:cNvPr>
          <p:cNvSpPr>
            <a:spLocks noGrp="1"/>
          </p:cNvSpPr>
          <p:nvPr>
            <p:ph type="ftr" sz="quarter" idx="11"/>
          </p:nvPr>
        </p:nvSpPr>
        <p:spPr>
          <a:xfrm>
            <a:off x="2633472" y="6446520"/>
            <a:ext cx="2514600" cy="246888"/>
          </a:xfrm>
          <a:prstGeom prst="rect">
            <a:avLst/>
          </a:prstGeom>
        </p:spPr>
        <p:txBody>
          <a:bodyPr/>
          <a:lstStyle/>
          <a:p>
            <a:endParaRPr lang="en-US"/>
          </a:p>
        </p:txBody>
      </p:sp>
    </p:spTree>
    <p:extLst>
      <p:ext uri="{BB962C8B-B14F-4D97-AF65-F5344CB8AC3E}">
        <p14:creationId xmlns:p14="http://schemas.microsoft.com/office/powerpoint/2010/main" val="388467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8DBA-EDE1-B08B-A028-A9128E160A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0F11F9-DAE5-F70F-E151-9C69FB4CD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F3B19-2799-2BA4-0F56-DBFE55F20FF5}"/>
              </a:ext>
            </a:extLst>
          </p:cNvPr>
          <p:cNvSpPr>
            <a:spLocks noGrp="1"/>
          </p:cNvSpPr>
          <p:nvPr>
            <p:ph type="dt" sz="half" idx="10"/>
          </p:nvPr>
        </p:nvSpPr>
        <p:spPr/>
        <p:txBody>
          <a:bodyPr/>
          <a:lstStyle/>
          <a:p>
            <a:fld id="{3A911530-E4EB-B143-B1E1-5828C773C653}" type="datetimeFigureOut">
              <a:rPr lang="en-US" smtClean="0"/>
              <a:t>10/9/24</a:t>
            </a:fld>
            <a:endParaRPr lang="en-US"/>
          </a:p>
        </p:txBody>
      </p:sp>
      <p:sp>
        <p:nvSpPr>
          <p:cNvPr id="5" name="Footer Placeholder 4">
            <a:extLst>
              <a:ext uri="{FF2B5EF4-FFF2-40B4-BE49-F238E27FC236}">
                <a16:creationId xmlns:a16="http://schemas.microsoft.com/office/drawing/2014/main" id="{91E2ECC9-6DAF-0A55-A208-7FC439801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30A06-CF84-3D67-DFD1-E6163604D0EE}"/>
              </a:ext>
            </a:extLst>
          </p:cNvPr>
          <p:cNvSpPr>
            <a:spLocks noGrp="1"/>
          </p:cNvSpPr>
          <p:nvPr>
            <p:ph type="sldNum" sz="quarter" idx="12"/>
          </p:nvPr>
        </p:nvSpPr>
        <p:spPr/>
        <p:txBody>
          <a:bodyPr/>
          <a:lstStyle/>
          <a:p>
            <a:fld id="{AFE09449-6ADB-E74D-8A05-7621672787C0}" type="slidenum">
              <a:rPr lang="en-US" smtClean="0"/>
              <a:t>‹#›</a:t>
            </a:fld>
            <a:endParaRPr lang="en-US"/>
          </a:p>
        </p:txBody>
      </p:sp>
    </p:spTree>
    <p:extLst>
      <p:ext uri="{BB962C8B-B14F-4D97-AF65-F5344CB8AC3E}">
        <p14:creationId xmlns:p14="http://schemas.microsoft.com/office/powerpoint/2010/main" val="270875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6E2B-0CBA-3B9C-89B7-5D0C47F493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E11BA3-E5D6-BFCA-B9B8-1A59BFE9D5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F28F7-E475-DC20-0212-E5AC6AA5AE06}"/>
              </a:ext>
            </a:extLst>
          </p:cNvPr>
          <p:cNvSpPr>
            <a:spLocks noGrp="1"/>
          </p:cNvSpPr>
          <p:nvPr>
            <p:ph type="dt" sz="half" idx="10"/>
          </p:nvPr>
        </p:nvSpPr>
        <p:spPr/>
        <p:txBody>
          <a:bodyPr/>
          <a:lstStyle/>
          <a:p>
            <a:fld id="{3A911530-E4EB-B143-B1E1-5828C773C653}" type="datetimeFigureOut">
              <a:rPr lang="en-US" smtClean="0"/>
              <a:t>10/9/24</a:t>
            </a:fld>
            <a:endParaRPr lang="en-US"/>
          </a:p>
        </p:txBody>
      </p:sp>
      <p:sp>
        <p:nvSpPr>
          <p:cNvPr id="5" name="Footer Placeholder 4">
            <a:extLst>
              <a:ext uri="{FF2B5EF4-FFF2-40B4-BE49-F238E27FC236}">
                <a16:creationId xmlns:a16="http://schemas.microsoft.com/office/drawing/2014/main" id="{4F6696D9-A581-C9E3-3B45-1D9C09C071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50724-7607-DED8-D408-1984BEE30A0F}"/>
              </a:ext>
            </a:extLst>
          </p:cNvPr>
          <p:cNvSpPr>
            <a:spLocks noGrp="1"/>
          </p:cNvSpPr>
          <p:nvPr>
            <p:ph type="sldNum" sz="quarter" idx="12"/>
          </p:nvPr>
        </p:nvSpPr>
        <p:spPr/>
        <p:txBody>
          <a:bodyPr/>
          <a:lstStyle/>
          <a:p>
            <a:fld id="{AFE09449-6ADB-E74D-8A05-7621672787C0}" type="slidenum">
              <a:rPr lang="en-US" smtClean="0"/>
              <a:t>‹#›</a:t>
            </a:fld>
            <a:endParaRPr lang="en-US"/>
          </a:p>
        </p:txBody>
      </p:sp>
    </p:spTree>
    <p:extLst>
      <p:ext uri="{BB962C8B-B14F-4D97-AF65-F5344CB8AC3E}">
        <p14:creationId xmlns:p14="http://schemas.microsoft.com/office/powerpoint/2010/main" val="107741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5B7A-EF83-BEB3-04E3-2E035491D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B8B09-C7D6-94F8-FADC-64D2CCDDE0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45A243-4B84-57C8-861C-4618118E9F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438440-778B-5216-3421-BF065D187D21}"/>
              </a:ext>
            </a:extLst>
          </p:cNvPr>
          <p:cNvSpPr>
            <a:spLocks noGrp="1"/>
          </p:cNvSpPr>
          <p:nvPr>
            <p:ph type="dt" sz="half" idx="10"/>
          </p:nvPr>
        </p:nvSpPr>
        <p:spPr/>
        <p:txBody>
          <a:bodyPr/>
          <a:lstStyle/>
          <a:p>
            <a:fld id="{3A911530-E4EB-B143-B1E1-5828C773C653}" type="datetimeFigureOut">
              <a:rPr lang="en-US" smtClean="0"/>
              <a:t>10/9/24</a:t>
            </a:fld>
            <a:endParaRPr lang="en-US"/>
          </a:p>
        </p:txBody>
      </p:sp>
      <p:sp>
        <p:nvSpPr>
          <p:cNvPr id="6" name="Footer Placeholder 5">
            <a:extLst>
              <a:ext uri="{FF2B5EF4-FFF2-40B4-BE49-F238E27FC236}">
                <a16:creationId xmlns:a16="http://schemas.microsoft.com/office/drawing/2014/main" id="{24AB2A19-17AE-8171-2B77-E9F5878E9D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07FE8-A504-BE9B-2C88-AE15609FFB57}"/>
              </a:ext>
            </a:extLst>
          </p:cNvPr>
          <p:cNvSpPr>
            <a:spLocks noGrp="1"/>
          </p:cNvSpPr>
          <p:nvPr>
            <p:ph type="sldNum" sz="quarter" idx="12"/>
          </p:nvPr>
        </p:nvSpPr>
        <p:spPr/>
        <p:txBody>
          <a:bodyPr/>
          <a:lstStyle/>
          <a:p>
            <a:fld id="{AFE09449-6ADB-E74D-8A05-7621672787C0}" type="slidenum">
              <a:rPr lang="en-US" smtClean="0"/>
              <a:t>‹#›</a:t>
            </a:fld>
            <a:endParaRPr lang="en-US"/>
          </a:p>
        </p:txBody>
      </p:sp>
    </p:spTree>
    <p:extLst>
      <p:ext uri="{BB962C8B-B14F-4D97-AF65-F5344CB8AC3E}">
        <p14:creationId xmlns:p14="http://schemas.microsoft.com/office/powerpoint/2010/main" val="277939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1E25-1002-40D1-251E-764979A0A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37000F-583A-D624-4BF7-43A3DDFAAE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C6C2A7-58D9-0A8D-4DDF-657702266B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ED2993-14AD-C0E1-050C-C48ECE3A5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5DA648-9D7D-2340-4412-BAC234BF0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9A17D6-7120-4E94-674B-1E3FF3E457D6}"/>
              </a:ext>
            </a:extLst>
          </p:cNvPr>
          <p:cNvSpPr>
            <a:spLocks noGrp="1"/>
          </p:cNvSpPr>
          <p:nvPr>
            <p:ph type="dt" sz="half" idx="10"/>
          </p:nvPr>
        </p:nvSpPr>
        <p:spPr/>
        <p:txBody>
          <a:bodyPr/>
          <a:lstStyle/>
          <a:p>
            <a:fld id="{3A911530-E4EB-B143-B1E1-5828C773C653}" type="datetimeFigureOut">
              <a:rPr lang="en-US" smtClean="0"/>
              <a:t>10/9/24</a:t>
            </a:fld>
            <a:endParaRPr lang="en-US"/>
          </a:p>
        </p:txBody>
      </p:sp>
      <p:sp>
        <p:nvSpPr>
          <p:cNvPr id="8" name="Footer Placeholder 7">
            <a:extLst>
              <a:ext uri="{FF2B5EF4-FFF2-40B4-BE49-F238E27FC236}">
                <a16:creationId xmlns:a16="http://schemas.microsoft.com/office/drawing/2014/main" id="{1552A730-CF7D-5034-7259-9016B0543E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7CD784-05CE-41F2-366E-2BE81643CA4F}"/>
              </a:ext>
            </a:extLst>
          </p:cNvPr>
          <p:cNvSpPr>
            <a:spLocks noGrp="1"/>
          </p:cNvSpPr>
          <p:nvPr>
            <p:ph type="sldNum" sz="quarter" idx="12"/>
          </p:nvPr>
        </p:nvSpPr>
        <p:spPr/>
        <p:txBody>
          <a:bodyPr/>
          <a:lstStyle/>
          <a:p>
            <a:fld id="{AFE09449-6ADB-E74D-8A05-7621672787C0}" type="slidenum">
              <a:rPr lang="en-US" smtClean="0"/>
              <a:t>‹#›</a:t>
            </a:fld>
            <a:endParaRPr lang="en-US"/>
          </a:p>
        </p:txBody>
      </p:sp>
    </p:spTree>
    <p:extLst>
      <p:ext uri="{BB962C8B-B14F-4D97-AF65-F5344CB8AC3E}">
        <p14:creationId xmlns:p14="http://schemas.microsoft.com/office/powerpoint/2010/main" val="162374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95C3-5A95-0CA1-6521-7F8D31671A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880C06-D239-005F-4AB9-E686DBF270B6}"/>
              </a:ext>
            </a:extLst>
          </p:cNvPr>
          <p:cNvSpPr>
            <a:spLocks noGrp="1"/>
          </p:cNvSpPr>
          <p:nvPr>
            <p:ph type="dt" sz="half" idx="10"/>
          </p:nvPr>
        </p:nvSpPr>
        <p:spPr/>
        <p:txBody>
          <a:bodyPr/>
          <a:lstStyle/>
          <a:p>
            <a:fld id="{3A911530-E4EB-B143-B1E1-5828C773C653}" type="datetimeFigureOut">
              <a:rPr lang="en-US" smtClean="0"/>
              <a:t>10/9/24</a:t>
            </a:fld>
            <a:endParaRPr lang="en-US"/>
          </a:p>
        </p:txBody>
      </p:sp>
      <p:sp>
        <p:nvSpPr>
          <p:cNvPr id="4" name="Footer Placeholder 3">
            <a:extLst>
              <a:ext uri="{FF2B5EF4-FFF2-40B4-BE49-F238E27FC236}">
                <a16:creationId xmlns:a16="http://schemas.microsoft.com/office/drawing/2014/main" id="{5A64DA69-2CD2-0646-F8CB-2BFE6625CA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AAE20B-4FE1-3257-3448-D919567E3033}"/>
              </a:ext>
            </a:extLst>
          </p:cNvPr>
          <p:cNvSpPr>
            <a:spLocks noGrp="1"/>
          </p:cNvSpPr>
          <p:nvPr>
            <p:ph type="sldNum" sz="quarter" idx="12"/>
          </p:nvPr>
        </p:nvSpPr>
        <p:spPr/>
        <p:txBody>
          <a:bodyPr/>
          <a:lstStyle/>
          <a:p>
            <a:fld id="{AFE09449-6ADB-E74D-8A05-7621672787C0}" type="slidenum">
              <a:rPr lang="en-US" smtClean="0"/>
              <a:t>‹#›</a:t>
            </a:fld>
            <a:endParaRPr lang="en-US"/>
          </a:p>
        </p:txBody>
      </p:sp>
    </p:spTree>
    <p:extLst>
      <p:ext uri="{BB962C8B-B14F-4D97-AF65-F5344CB8AC3E}">
        <p14:creationId xmlns:p14="http://schemas.microsoft.com/office/powerpoint/2010/main" val="318101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660253-0F42-A86E-6C72-C60D886975A1}"/>
              </a:ext>
            </a:extLst>
          </p:cNvPr>
          <p:cNvSpPr>
            <a:spLocks noGrp="1"/>
          </p:cNvSpPr>
          <p:nvPr>
            <p:ph type="dt" sz="half" idx="10"/>
          </p:nvPr>
        </p:nvSpPr>
        <p:spPr/>
        <p:txBody>
          <a:bodyPr/>
          <a:lstStyle/>
          <a:p>
            <a:fld id="{3A911530-E4EB-B143-B1E1-5828C773C653}" type="datetimeFigureOut">
              <a:rPr lang="en-US" smtClean="0"/>
              <a:t>10/9/24</a:t>
            </a:fld>
            <a:endParaRPr lang="en-US"/>
          </a:p>
        </p:txBody>
      </p:sp>
      <p:sp>
        <p:nvSpPr>
          <p:cNvPr id="3" name="Footer Placeholder 2">
            <a:extLst>
              <a:ext uri="{FF2B5EF4-FFF2-40B4-BE49-F238E27FC236}">
                <a16:creationId xmlns:a16="http://schemas.microsoft.com/office/drawing/2014/main" id="{00F1C70F-952D-2664-AC3C-FD2EDF94A3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D24670-493E-16C0-1C2B-4F345F5E8407}"/>
              </a:ext>
            </a:extLst>
          </p:cNvPr>
          <p:cNvSpPr>
            <a:spLocks noGrp="1"/>
          </p:cNvSpPr>
          <p:nvPr>
            <p:ph type="sldNum" sz="quarter" idx="12"/>
          </p:nvPr>
        </p:nvSpPr>
        <p:spPr/>
        <p:txBody>
          <a:bodyPr/>
          <a:lstStyle/>
          <a:p>
            <a:fld id="{AFE09449-6ADB-E74D-8A05-7621672787C0}" type="slidenum">
              <a:rPr lang="en-US" smtClean="0"/>
              <a:t>‹#›</a:t>
            </a:fld>
            <a:endParaRPr lang="en-US"/>
          </a:p>
        </p:txBody>
      </p:sp>
    </p:spTree>
    <p:extLst>
      <p:ext uri="{BB962C8B-B14F-4D97-AF65-F5344CB8AC3E}">
        <p14:creationId xmlns:p14="http://schemas.microsoft.com/office/powerpoint/2010/main" val="368659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9F68-9E97-36F5-FB2C-24547207F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1EC2F-E68D-08CA-CDBF-769742D8B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6250AB-ED40-3719-FAE3-9A10EA5C9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95F37-8A24-F62B-AD65-0DC75438FB97}"/>
              </a:ext>
            </a:extLst>
          </p:cNvPr>
          <p:cNvSpPr>
            <a:spLocks noGrp="1"/>
          </p:cNvSpPr>
          <p:nvPr>
            <p:ph type="dt" sz="half" idx="10"/>
          </p:nvPr>
        </p:nvSpPr>
        <p:spPr/>
        <p:txBody>
          <a:bodyPr/>
          <a:lstStyle/>
          <a:p>
            <a:fld id="{3A911530-E4EB-B143-B1E1-5828C773C653}" type="datetimeFigureOut">
              <a:rPr lang="en-US" smtClean="0"/>
              <a:t>10/9/24</a:t>
            </a:fld>
            <a:endParaRPr lang="en-US"/>
          </a:p>
        </p:txBody>
      </p:sp>
      <p:sp>
        <p:nvSpPr>
          <p:cNvPr id="6" name="Footer Placeholder 5">
            <a:extLst>
              <a:ext uri="{FF2B5EF4-FFF2-40B4-BE49-F238E27FC236}">
                <a16:creationId xmlns:a16="http://schemas.microsoft.com/office/drawing/2014/main" id="{3F5FA6E4-11F7-C3DB-5A28-9D337C9D3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57D83-3E22-47DE-3406-670FAD797417}"/>
              </a:ext>
            </a:extLst>
          </p:cNvPr>
          <p:cNvSpPr>
            <a:spLocks noGrp="1"/>
          </p:cNvSpPr>
          <p:nvPr>
            <p:ph type="sldNum" sz="quarter" idx="12"/>
          </p:nvPr>
        </p:nvSpPr>
        <p:spPr/>
        <p:txBody>
          <a:bodyPr/>
          <a:lstStyle/>
          <a:p>
            <a:fld id="{AFE09449-6ADB-E74D-8A05-7621672787C0}" type="slidenum">
              <a:rPr lang="en-US" smtClean="0"/>
              <a:t>‹#›</a:t>
            </a:fld>
            <a:endParaRPr lang="en-US"/>
          </a:p>
        </p:txBody>
      </p:sp>
    </p:spTree>
    <p:extLst>
      <p:ext uri="{BB962C8B-B14F-4D97-AF65-F5344CB8AC3E}">
        <p14:creationId xmlns:p14="http://schemas.microsoft.com/office/powerpoint/2010/main" val="318219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1A7C-B6E9-6B3C-3F31-D39808FA5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C6523A-F6B4-2526-BB62-6E4E69C6C2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1E4D05-1EA1-EBC9-66BA-2E56DF2B4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7490AB-8D50-381C-EC2A-52984E629649}"/>
              </a:ext>
            </a:extLst>
          </p:cNvPr>
          <p:cNvSpPr>
            <a:spLocks noGrp="1"/>
          </p:cNvSpPr>
          <p:nvPr>
            <p:ph type="dt" sz="half" idx="10"/>
          </p:nvPr>
        </p:nvSpPr>
        <p:spPr/>
        <p:txBody>
          <a:bodyPr/>
          <a:lstStyle/>
          <a:p>
            <a:fld id="{3A911530-E4EB-B143-B1E1-5828C773C653}" type="datetimeFigureOut">
              <a:rPr lang="en-US" smtClean="0"/>
              <a:t>10/9/24</a:t>
            </a:fld>
            <a:endParaRPr lang="en-US"/>
          </a:p>
        </p:txBody>
      </p:sp>
      <p:sp>
        <p:nvSpPr>
          <p:cNvPr id="6" name="Footer Placeholder 5">
            <a:extLst>
              <a:ext uri="{FF2B5EF4-FFF2-40B4-BE49-F238E27FC236}">
                <a16:creationId xmlns:a16="http://schemas.microsoft.com/office/drawing/2014/main" id="{80FBF900-6587-44DF-FF64-833852C4D5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D967B-BCAC-67EF-CCF9-24DA811F8BD9}"/>
              </a:ext>
            </a:extLst>
          </p:cNvPr>
          <p:cNvSpPr>
            <a:spLocks noGrp="1"/>
          </p:cNvSpPr>
          <p:nvPr>
            <p:ph type="sldNum" sz="quarter" idx="12"/>
          </p:nvPr>
        </p:nvSpPr>
        <p:spPr/>
        <p:txBody>
          <a:bodyPr/>
          <a:lstStyle/>
          <a:p>
            <a:fld id="{AFE09449-6ADB-E74D-8A05-7621672787C0}" type="slidenum">
              <a:rPr lang="en-US" smtClean="0"/>
              <a:t>‹#›</a:t>
            </a:fld>
            <a:endParaRPr lang="en-US"/>
          </a:p>
        </p:txBody>
      </p:sp>
    </p:spTree>
    <p:extLst>
      <p:ext uri="{BB962C8B-B14F-4D97-AF65-F5344CB8AC3E}">
        <p14:creationId xmlns:p14="http://schemas.microsoft.com/office/powerpoint/2010/main" val="306973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16201C-6B35-24DC-B3B4-58124F15B9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0C7E32-C1E6-0B57-0992-30829F059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1E07C-727C-CF68-20DE-79BE524F0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911530-E4EB-B143-B1E1-5828C773C653}" type="datetimeFigureOut">
              <a:rPr lang="en-US" smtClean="0"/>
              <a:t>10/9/24</a:t>
            </a:fld>
            <a:endParaRPr lang="en-US"/>
          </a:p>
        </p:txBody>
      </p:sp>
      <p:sp>
        <p:nvSpPr>
          <p:cNvPr id="5" name="Footer Placeholder 4">
            <a:extLst>
              <a:ext uri="{FF2B5EF4-FFF2-40B4-BE49-F238E27FC236}">
                <a16:creationId xmlns:a16="http://schemas.microsoft.com/office/drawing/2014/main" id="{BD6ACFB5-82C5-0E8E-5248-F34547B31C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0D0443D-0F53-2895-14FF-91765EE320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E09449-6ADB-E74D-8A05-7621672787C0}" type="slidenum">
              <a:rPr lang="en-US" smtClean="0"/>
              <a:t>‹#›</a:t>
            </a:fld>
            <a:endParaRPr lang="en-US"/>
          </a:p>
        </p:txBody>
      </p:sp>
    </p:spTree>
    <p:extLst>
      <p:ext uri="{BB962C8B-B14F-4D97-AF65-F5344CB8AC3E}">
        <p14:creationId xmlns:p14="http://schemas.microsoft.com/office/powerpoint/2010/main" val="1147102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jpe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5.jpe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cjjaoii@bellsouth.net"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mailto:Julie.burkhard@gmail.com" TargetMode="External"/><Relationship Id="rId5" Type="http://schemas.openxmlformats.org/officeDocument/2006/relationships/hyperlink" Target="mailto:unc.theta.alum@gmail.com" TargetMode="External"/><Relationship Id="rId4" Type="http://schemas.openxmlformats.org/officeDocument/2006/relationships/hyperlink" Target="mailto:donnaschereck@gmail.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cid:image001.png@01D8B956.4354B320"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0.pn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1.pn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C8C4C79-71FD-6EFC-950A-FB5EEAC15783}"/>
              </a:ext>
            </a:extLst>
          </p:cNvPr>
          <p:cNvSpPr>
            <a:spLocks noGrp="1"/>
          </p:cNvSpPr>
          <p:nvPr>
            <p:ph type="ctrTitle"/>
          </p:nvPr>
        </p:nvSpPr>
        <p:spPr>
          <a:xfrm>
            <a:off x="457200" y="1598246"/>
            <a:ext cx="4412419" cy="3626217"/>
          </a:xfrm>
        </p:spPr>
        <p:txBody>
          <a:bodyPr anchor="t">
            <a:normAutofit/>
          </a:bodyPr>
          <a:lstStyle/>
          <a:p>
            <a:pPr algn="r"/>
            <a:r>
              <a:rPr lang="en-US" sz="3200" dirty="0">
                <a:solidFill>
                  <a:srgbClr val="FFFFFF"/>
                </a:solidFill>
              </a:rPr>
              <a:t>FRATERNITY AND SORORITY POLITICAL ACTION COMMITTEE</a:t>
            </a:r>
            <a:br>
              <a:rPr lang="en-US" sz="3200" dirty="0">
                <a:solidFill>
                  <a:srgbClr val="FFFFFF"/>
                </a:solidFill>
              </a:rPr>
            </a:br>
            <a:r>
              <a:rPr lang="en-US" sz="3200" dirty="0">
                <a:solidFill>
                  <a:srgbClr val="FFFFFF"/>
                </a:solidFill>
              </a:rPr>
              <a:t>FRATERNITY AND SORORITY ACTION FUND</a:t>
            </a:r>
            <a:br>
              <a:rPr lang="en-US" sz="3200" dirty="0">
                <a:solidFill>
                  <a:srgbClr val="FFFFFF"/>
                </a:solidFill>
              </a:rPr>
            </a:br>
            <a:endParaRPr lang="en-US" sz="3200" dirty="0">
              <a:solidFill>
                <a:srgbClr val="FFFFFF"/>
              </a:solidFill>
            </a:endParaRPr>
          </a:p>
        </p:txBody>
      </p:sp>
      <p:sp>
        <p:nvSpPr>
          <p:cNvPr id="3" name="Subtitle 2">
            <a:extLst>
              <a:ext uri="{FF2B5EF4-FFF2-40B4-BE49-F238E27FC236}">
                <a16:creationId xmlns:a16="http://schemas.microsoft.com/office/drawing/2014/main" id="{3883C305-BCFB-E338-2274-E275858F622F}"/>
              </a:ext>
            </a:extLst>
          </p:cNvPr>
          <p:cNvSpPr>
            <a:spLocks noGrp="1"/>
          </p:cNvSpPr>
          <p:nvPr>
            <p:ph type="subTitle" idx="1"/>
          </p:nvPr>
        </p:nvSpPr>
        <p:spPr>
          <a:xfrm>
            <a:off x="457200" y="5350213"/>
            <a:ext cx="4412417" cy="1031537"/>
          </a:xfrm>
        </p:spPr>
        <p:txBody>
          <a:bodyPr>
            <a:normAutofit/>
          </a:bodyPr>
          <a:lstStyle/>
          <a:p>
            <a:pPr algn="r"/>
            <a:r>
              <a:rPr lang="en-US" sz="3200" dirty="0">
                <a:solidFill>
                  <a:srgbClr val="FFFFFF"/>
                </a:solidFill>
              </a:rPr>
              <a:t>2024</a:t>
            </a:r>
          </a:p>
          <a:p>
            <a:pPr algn="r"/>
            <a:endParaRPr lang="en-US" sz="3200" dirty="0">
              <a:solidFill>
                <a:srgbClr val="FFFFFF"/>
              </a:solidFill>
            </a:endParaRPr>
          </a:p>
        </p:txBody>
      </p:sp>
      <p:cxnSp>
        <p:nvCxnSpPr>
          <p:cNvPr id="34" name="Straight Connector 3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7" name="Picture 6" descr="A white and gold logo&#10;&#10;Description automatically generated with medium confidence">
            <a:extLst>
              <a:ext uri="{FF2B5EF4-FFF2-40B4-BE49-F238E27FC236}">
                <a16:creationId xmlns:a16="http://schemas.microsoft.com/office/drawing/2014/main" id="{ED47ABB1-D592-8A67-B78B-187187FF086C}"/>
              </a:ext>
            </a:extLst>
          </p:cNvPr>
          <p:cNvPicPr>
            <a:picLocks noChangeAspect="1"/>
          </p:cNvPicPr>
          <p:nvPr/>
        </p:nvPicPr>
        <p:blipFill>
          <a:blip r:embed="rId3"/>
          <a:stretch>
            <a:fillRect/>
          </a:stretch>
        </p:blipFill>
        <p:spPr>
          <a:xfrm>
            <a:off x="6459114" y="1598246"/>
            <a:ext cx="4719754" cy="4719754"/>
          </a:xfrm>
          <a:prstGeom prst="rect">
            <a:avLst/>
          </a:prstGeom>
        </p:spPr>
      </p:pic>
      <p:grpSp>
        <p:nvGrpSpPr>
          <p:cNvPr id="35" name="Group 34">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9"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3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1474170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61F6E-B701-EE6F-613D-47EFA4FF4A9C}"/>
              </a:ext>
            </a:extLst>
          </p:cNvPr>
          <p:cNvSpPr>
            <a:spLocks noGrp="1"/>
          </p:cNvSpPr>
          <p:nvPr>
            <p:ph type="title"/>
          </p:nvPr>
        </p:nvSpPr>
        <p:spPr>
          <a:xfrm>
            <a:off x="838201" y="365125"/>
            <a:ext cx="5251316" cy="1807305"/>
          </a:xfrm>
        </p:spPr>
        <p:txBody>
          <a:bodyPr>
            <a:normAutofit/>
          </a:bodyPr>
          <a:lstStyle/>
          <a:p>
            <a:pPr algn="ctr"/>
            <a:r>
              <a:rPr lang="en-US" sz="3700" dirty="0"/>
              <a:t>   FREEDOM OF ASSOCIATION IN </a:t>
            </a:r>
            <a:br>
              <a:rPr lang="en-US" sz="3700" dirty="0"/>
            </a:br>
            <a:r>
              <a:rPr lang="en-US" sz="3700" dirty="0"/>
              <a:t>HIGHER EDUATION ACT</a:t>
            </a:r>
          </a:p>
        </p:txBody>
      </p:sp>
      <p:graphicFrame>
        <p:nvGraphicFramePr>
          <p:cNvPr id="15" name="Content Placeholder 2">
            <a:extLst>
              <a:ext uri="{FF2B5EF4-FFF2-40B4-BE49-F238E27FC236}">
                <a16:creationId xmlns:a16="http://schemas.microsoft.com/office/drawing/2014/main" id="{E4EDC544-2A55-1262-1D90-473FD89858ED}"/>
              </a:ext>
            </a:extLst>
          </p:cNvPr>
          <p:cNvGraphicFramePr>
            <a:graphicFrameLocks noGrp="1"/>
          </p:cNvGraphicFramePr>
          <p:nvPr>
            <p:ph idx="1"/>
            <p:extLst>
              <p:ext uri="{D42A27DB-BD31-4B8C-83A1-F6EECF244321}">
                <p14:modId xmlns:p14="http://schemas.microsoft.com/office/powerpoint/2010/main" val="3697756373"/>
              </p:ext>
            </p:extLst>
          </p:nvPr>
        </p:nvGraphicFramePr>
        <p:xfrm>
          <a:off x="838200" y="2333297"/>
          <a:ext cx="4619621" cy="3843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lose-up of a building&#10;&#10;Description automatically generated">
            <a:extLst>
              <a:ext uri="{FF2B5EF4-FFF2-40B4-BE49-F238E27FC236}">
                <a16:creationId xmlns:a16="http://schemas.microsoft.com/office/drawing/2014/main" id="{6938C953-21E2-FC55-E9C3-DAEFBB17153F}"/>
              </a:ext>
            </a:extLst>
          </p:cNvPr>
          <p:cNvPicPr>
            <a:picLocks noChangeAspect="1"/>
          </p:cNvPicPr>
          <p:nvPr/>
        </p:nvPicPr>
        <p:blipFill>
          <a:blip r:embed="rId7"/>
          <a:srcRect l="7518" r="3444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8281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Google Shape;133;p12"/>
          <p:cNvSpPr txBox="1">
            <a:spLocks noGrp="1"/>
          </p:cNvSpPr>
          <p:nvPr>
            <p:ph type="title"/>
          </p:nvPr>
        </p:nvSpPr>
        <p:spPr>
          <a:xfrm>
            <a:off x="640080" y="325369"/>
            <a:ext cx="4368602" cy="1956841"/>
          </a:xfrm>
          <a:prstGeom prst="rect">
            <a:avLst/>
          </a:prstGeom>
        </p:spPr>
        <p:txBody>
          <a:bodyPr spcFirstLastPara="1" lIns="91425" tIns="45700" rIns="91425" bIns="45700" anchor="b" anchorCtr="0">
            <a:normAutofit fontScale="90000"/>
          </a:bodyPr>
          <a:lstStyle/>
          <a:p>
            <a:pPr marL="0" lvl="0" indent="0" algn="ctr" rtl="0">
              <a:spcBef>
                <a:spcPts val="0"/>
              </a:spcBef>
              <a:spcAft>
                <a:spcPts val="0"/>
              </a:spcAft>
              <a:buClr>
                <a:schemeClr val="lt1"/>
              </a:buClr>
              <a:buSzPts val="3000"/>
              <a:buFont typeface="Calibri"/>
              <a:buNone/>
            </a:pPr>
            <a:br>
              <a:rPr lang="en-US" sz="3000" dirty="0"/>
            </a:br>
            <a:r>
              <a:rPr lang="en-US" sz="4000" dirty="0">
                <a:solidFill>
                  <a:srgbClr val="C00000"/>
                </a:solidFill>
              </a:rPr>
              <a:t>House Passes</a:t>
            </a:r>
            <a:br>
              <a:rPr lang="en-US" sz="4000" dirty="0">
                <a:solidFill>
                  <a:srgbClr val="C00000"/>
                </a:solidFill>
              </a:rPr>
            </a:br>
            <a:br>
              <a:rPr lang="en-US" sz="3000" dirty="0"/>
            </a:br>
            <a:r>
              <a:rPr lang="en-US" sz="3000" dirty="0"/>
              <a:t>STOP Campus Hazing Act</a:t>
            </a:r>
            <a:br>
              <a:rPr lang="en-US" sz="3000" dirty="0"/>
            </a:br>
            <a:r>
              <a:rPr lang="en-US" sz="3000" dirty="0"/>
              <a:t>H.R.5646</a:t>
            </a:r>
          </a:p>
        </p:txBody>
      </p:sp>
      <p:sp>
        <p:nvSpPr>
          <p:cNvPr id="14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Google Shape;134;p12"/>
          <p:cNvSpPr txBox="1">
            <a:spLocks noGrp="1"/>
          </p:cNvSpPr>
          <p:nvPr>
            <p:ph type="body" idx="1"/>
          </p:nvPr>
        </p:nvSpPr>
        <p:spPr>
          <a:xfrm>
            <a:off x="640080" y="2872899"/>
            <a:ext cx="4243589" cy="3320668"/>
          </a:xfrm>
          <a:prstGeom prst="rect">
            <a:avLst/>
          </a:prstGeom>
        </p:spPr>
        <p:txBody>
          <a:bodyPr spcFirstLastPara="1" lIns="91425" tIns="45700" rIns="91425" bIns="45700" anchorCtr="0">
            <a:normAutofit/>
          </a:bodyPr>
          <a:lstStyle/>
          <a:p>
            <a:pPr marL="228600" indent="-228600">
              <a:spcBef>
                <a:spcPts val="0"/>
              </a:spcBef>
              <a:buSzPct val="100000"/>
            </a:pPr>
            <a:r>
              <a:rPr lang="en-US" sz="1700" dirty="0"/>
              <a:t>STOP Campus Hazing Act passed UNANIMOUSLY  in the House of Representatives on September 24 </a:t>
            </a:r>
          </a:p>
          <a:p>
            <a:pPr>
              <a:buClr>
                <a:srgbClr val="3F3F3F"/>
              </a:buClr>
              <a:buSzPct val="100000"/>
            </a:pPr>
            <a:r>
              <a:rPr lang="en-US" sz="1700" dirty="0"/>
              <a:t> (S.2901/H.R.5646) Promotes increased transparency and accountability regarding hazing incidents</a:t>
            </a:r>
          </a:p>
          <a:p>
            <a:pPr>
              <a:buClr>
                <a:srgbClr val="3F3F3F"/>
              </a:buClr>
              <a:buSzPct val="100000"/>
            </a:pPr>
            <a:r>
              <a:rPr lang="en-US" sz="1700" dirty="0"/>
              <a:t>Optimistic the Senate will act after the November election.</a:t>
            </a:r>
          </a:p>
          <a:p>
            <a:pPr marL="228600" lvl="0" indent="-228600" rtl="0">
              <a:spcBef>
                <a:spcPts val="1000"/>
              </a:spcBef>
              <a:spcAft>
                <a:spcPts val="0"/>
              </a:spcAft>
              <a:buClr>
                <a:srgbClr val="3F3F3F"/>
              </a:buClr>
              <a:buSzPct val="100000"/>
              <a:buChar char="•"/>
            </a:pPr>
            <a:r>
              <a:rPr lang="en-US" sz="1700" dirty="0"/>
              <a:t>At state level, several states have moved  forward with Anti-Hazing Coalition model legislation</a:t>
            </a:r>
          </a:p>
        </p:txBody>
      </p:sp>
      <p:pic>
        <p:nvPicPr>
          <p:cNvPr id="3" name="Picture 2" descr="A group of people holding pictures&#10;&#10;Description automatically generated">
            <a:extLst>
              <a:ext uri="{FF2B5EF4-FFF2-40B4-BE49-F238E27FC236}">
                <a16:creationId xmlns:a16="http://schemas.microsoft.com/office/drawing/2014/main" id="{03207B58-FB5F-2835-5AD3-AF4F4F853389}"/>
              </a:ext>
            </a:extLst>
          </p:cNvPr>
          <p:cNvPicPr>
            <a:picLocks noChangeAspect="1"/>
          </p:cNvPicPr>
          <p:nvPr/>
        </p:nvPicPr>
        <p:blipFill>
          <a:blip r:embed="rId3"/>
          <a:srcRect l="16524" r="165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33DDB-B400-43DF-82A2-614786667523}"/>
              </a:ext>
            </a:extLst>
          </p:cNvPr>
          <p:cNvSpPr>
            <a:spLocks noGrp="1"/>
          </p:cNvSpPr>
          <p:nvPr>
            <p:ph type="title"/>
          </p:nvPr>
        </p:nvSpPr>
        <p:spPr>
          <a:xfrm>
            <a:off x="838200" y="557189"/>
            <a:ext cx="10515600" cy="1110537"/>
          </a:xfrm>
        </p:spPr>
        <p:txBody>
          <a:bodyPr vert="horz" lIns="91440" tIns="45720" rIns="91440" bIns="45720" rtlCol="0" anchor="ctr">
            <a:normAutofit/>
          </a:bodyPr>
          <a:lstStyle/>
          <a:p>
            <a:r>
              <a:rPr lang="en-US" sz="5200" kern="1200">
                <a:solidFill>
                  <a:schemeClr val="tx1"/>
                </a:solidFill>
                <a:latin typeface="+mj-lt"/>
                <a:ea typeface="+mj-ea"/>
                <a:cs typeface="+mj-cs"/>
              </a:rPr>
              <a:t>Fraternity and Sorority Action Fund </a:t>
            </a:r>
          </a:p>
        </p:txBody>
      </p:sp>
      <p:pic>
        <p:nvPicPr>
          <p:cNvPr id="19" name="Google Shape;52;p4"/>
          <p:cNvPicPr preferRelativeResize="0"/>
          <p:nvPr/>
        </p:nvPicPr>
        <p:blipFill rotWithShape="1">
          <a:blip r:embed="rId3"/>
          <a:srcRect r="3902" b="20592"/>
          <a:stretch/>
        </p:blipFill>
        <p:spPr>
          <a:xfrm>
            <a:off x="411952" y="1834939"/>
            <a:ext cx="3366373" cy="2056976"/>
          </a:xfrm>
          <a:prstGeom prst="rect">
            <a:avLst/>
          </a:prstGeom>
          <a:noFill/>
        </p:spPr>
      </p:pic>
      <p:grpSp>
        <p:nvGrpSpPr>
          <p:cNvPr id="4" name="Group 3">
            <a:extLst>
              <a:ext uri="{FF2B5EF4-FFF2-40B4-BE49-F238E27FC236}">
                <a16:creationId xmlns:a16="http://schemas.microsoft.com/office/drawing/2014/main" id="{A678C19B-D1B6-4EB7-B0E3-0B421340F04F}"/>
              </a:ext>
            </a:extLst>
          </p:cNvPr>
          <p:cNvGrpSpPr/>
          <p:nvPr/>
        </p:nvGrpSpPr>
        <p:grpSpPr>
          <a:xfrm>
            <a:off x="8426159" y="1834939"/>
            <a:ext cx="3316542" cy="2056976"/>
            <a:chOff x="106388" y="0"/>
            <a:chExt cx="3662265" cy="2271399"/>
          </a:xfrm>
        </p:grpSpPr>
        <p:sp>
          <p:nvSpPr>
            <p:cNvPr id="14" name="Rectangle: Single Corner Rounded 13">
              <a:extLst>
                <a:ext uri="{FF2B5EF4-FFF2-40B4-BE49-F238E27FC236}">
                  <a16:creationId xmlns:a16="http://schemas.microsoft.com/office/drawing/2014/main" id="{74B179A0-E408-47E6-8E58-8D5345D10C86}"/>
                </a:ext>
              </a:extLst>
            </p:cNvPr>
            <p:cNvSpPr/>
            <p:nvPr/>
          </p:nvSpPr>
          <p:spPr>
            <a:xfrm rot="16200000">
              <a:off x="801821" y="-695433"/>
              <a:ext cx="2271399" cy="3662265"/>
            </a:xfrm>
            <a:prstGeom prst="round1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Rectangle: Single Corner Rounded 4">
              <a:extLst>
                <a:ext uri="{FF2B5EF4-FFF2-40B4-BE49-F238E27FC236}">
                  <a16:creationId xmlns:a16="http://schemas.microsoft.com/office/drawing/2014/main" id="{845453EC-4F0A-4AB6-884A-C47EF4A4E567}"/>
                </a:ext>
              </a:extLst>
            </p:cNvPr>
            <p:cNvSpPr txBox="1"/>
            <p:nvPr/>
          </p:nvSpPr>
          <p:spPr>
            <a:xfrm rot="21600000">
              <a:off x="106388" y="1"/>
              <a:ext cx="3662265" cy="17035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algn="ctr" defTabSz="800100">
                <a:lnSpc>
                  <a:spcPct val="90000"/>
                </a:lnSpc>
                <a:spcBef>
                  <a:spcPct val="0"/>
                </a:spcBef>
                <a:spcAft>
                  <a:spcPct val="35000"/>
                </a:spcAft>
              </a:pPr>
              <a:endParaRPr lang="en-US" sz="1800" kern="1200" dirty="0">
                <a:solidFill>
                  <a:schemeClr val="lt1"/>
                </a:solidFill>
                <a:latin typeface="Arial" panose="020B0604020202020204" pitchFamily="34" charset="0"/>
                <a:ea typeface="+mn-ea"/>
                <a:cs typeface="Arial" panose="020B0604020202020204" pitchFamily="34" charset="0"/>
              </a:endParaRPr>
            </a:p>
            <a:p>
              <a:pPr algn="ctr" defTabSz="800100">
                <a:lnSpc>
                  <a:spcPct val="90000"/>
                </a:lnSpc>
                <a:spcBef>
                  <a:spcPct val="0"/>
                </a:spcBef>
                <a:spcAft>
                  <a:spcPct val="35000"/>
                </a:spcAft>
              </a:pPr>
              <a:r>
                <a:rPr lang="en-US" sz="1800" kern="1200" dirty="0">
                  <a:solidFill>
                    <a:schemeClr val="lt1"/>
                  </a:solidFill>
                  <a:latin typeface="Arial" panose="020B0604020202020204" pitchFamily="34" charset="0"/>
                  <a:ea typeface="+mn-ea"/>
                  <a:cs typeface="Arial" panose="020B0604020202020204" pitchFamily="34" charset="0"/>
                </a:rPr>
                <a:t>Founded in 2015 and </a:t>
              </a:r>
              <a:r>
                <a:rPr lang="en-US" dirty="0">
                  <a:latin typeface="Arial" panose="020B0604020202020204" pitchFamily="34" charset="0"/>
                  <a:cs typeface="Arial" panose="020B0604020202020204" pitchFamily="34" charset="0"/>
                </a:rPr>
                <a:t>is affiliated with the FSPAC</a:t>
              </a:r>
              <a:endParaRPr lang="en-US" sz="2000" kern="1200" dirty="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6DE8B2F7-1875-47DD-885C-B537D0C13918}"/>
              </a:ext>
            </a:extLst>
          </p:cNvPr>
          <p:cNvGrpSpPr/>
          <p:nvPr/>
        </p:nvGrpSpPr>
        <p:grpSpPr>
          <a:xfrm>
            <a:off x="436867" y="4063630"/>
            <a:ext cx="3316542" cy="2056976"/>
            <a:chOff x="3662265" y="0"/>
            <a:chExt cx="3662265" cy="2271399"/>
          </a:xfrm>
        </p:grpSpPr>
        <p:sp>
          <p:nvSpPr>
            <p:cNvPr id="12" name="Rectangle: Single Corner Rounded 11">
              <a:extLst>
                <a:ext uri="{FF2B5EF4-FFF2-40B4-BE49-F238E27FC236}">
                  <a16:creationId xmlns:a16="http://schemas.microsoft.com/office/drawing/2014/main" id="{5CCF9ADF-C65E-47E5-ADED-4BB6D3D9BD7A}"/>
                </a:ext>
              </a:extLst>
            </p:cNvPr>
            <p:cNvSpPr/>
            <p:nvPr/>
          </p:nvSpPr>
          <p:spPr>
            <a:xfrm>
              <a:off x="3662265" y="0"/>
              <a:ext cx="3662265" cy="2271399"/>
            </a:xfrm>
            <a:prstGeom prst="round1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ectangle: Single Corner Rounded 6">
              <a:extLst>
                <a:ext uri="{FF2B5EF4-FFF2-40B4-BE49-F238E27FC236}">
                  <a16:creationId xmlns:a16="http://schemas.microsoft.com/office/drawing/2014/main" id="{E1B6FDD7-7F81-4A35-BFAA-F4E82BF7097F}"/>
                </a:ext>
              </a:extLst>
            </p:cNvPr>
            <p:cNvSpPr txBox="1"/>
            <p:nvPr/>
          </p:nvSpPr>
          <p:spPr>
            <a:xfrm>
              <a:off x="3662265" y="0"/>
              <a:ext cx="3662265" cy="17035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algn="ctr" defTabSz="800100">
                <a:lnSpc>
                  <a:spcPct val="90000"/>
                </a:lnSpc>
                <a:spcBef>
                  <a:spcPct val="0"/>
                </a:spcBef>
                <a:spcAft>
                  <a:spcPct val="35000"/>
                </a:spcAft>
              </a:pPr>
              <a:r>
                <a:rPr lang="en-US" sz="1800" kern="1200">
                  <a:solidFill>
                    <a:schemeClr val="lt1"/>
                  </a:solidFill>
                  <a:latin typeface="Arial" panose="020B0604020202020204" pitchFamily="34" charset="0"/>
                  <a:ea typeface="+mn-ea"/>
                  <a:cs typeface="Arial" panose="020B0604020202020204" pitchFamily="34" charset="0"/>
                </a:rPr>
                <a:t>501(c)(4) – may accept unlimited personal and corporate contributions, and donors may be anonymous.</a:t>
              </a:r>
              <a:endParaRPr lang="en-US" sz="2000" kern="1200">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AD17923A-43A7-4EA3-8F81-ECC590776A6E}"/>
              </a:ext>
            </a:extLst>
          </p:cNvPr>
          <p:cNvGrpSpPr/>
          <p:nvPr/>
        </p:nvGrpSpPr>
        <p:grpSpPr>
          <a:xfrm>
            <a:off x="4432802" y="4063630"/>
            <a:ext cx="3316542" cy="2056976"/>
            <a:chOff x="106388" y="2180520"/>
            <a:chExt cx="3662265" cy="2271399"/>
          </a:xfrm>
        </p:grpSpPr>
        <p:sp>
          <p:nvSpPr>
            <p:cNvPr id="10" name="Rectangle: Single Corner Rounded 9">
              <a:extLst>
                <a:ext uri="{FF2B5EF4-FFF2-40B4-BE49-F238E27FC236}">
                  <a16:creationId xmlns:a16="http://schemas.microsoft.com/office/drawing/2014/main" id="{AA03AE62-B11F-4E6A-9345-3877BB075737}"/>
                </a:ext>
              </a:extLst>
            </p:cNvPr>
            <p:cNvSpPr/>
            <p:nvPr/>
          </p:nvSpPr>
          <p:spPr>
            <a:xfrm rot="10800000">
              <a:off x="106388" y="2180520"/>
              <a:ext cx="3662265" cy="2271399"/>
            </a:xfrm>
            <a:prstGeom prst="round1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Rectangle: Single Corner Rounded 8">
              <a:extLst>
                <a:ext uri="{FF2B5EF4-FFF2-40B4-BE49-F238E27FC236}">
                  <a16:creationId xmlns:a16="http://schemas.microsoft.com/office/drawing/2014/main" id="{53FAD51D-BD21-4218-894C-402C061261D2}"/>
                </a:ext>
              </a:extLst>
            </p:cNvPr>
            <p:cNvSpPr txBox="1"/>
            <p:nvPr/>
          </p:nvSpPr>
          <p:spPr>
            <a:xfrm>
              <a:off x="106388" y="2379016"/>
              <a:ext cx="3662265" cy="17035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algn="ctr" defTabSz="800100">
                <a:lnSpc>
                  <a:spcPct val="90000"/>
                </a:lnSpc>
                <a:spcBef>
                  <a:spcPct val="0"/>
                </a:spcBef>
                <a:spcAft>
                  <a:spcPct val="35000"/>
                </a:spcAft>
              </a:pPr>
              <a:r>
                <a:rPr lang="en-US" sz="1800" kern="1200" dirty="0">
                  <a:solidFill>
                    <a:schemeClr val="lt1"/>
                  </a:solidFill>
                  <a:latin typeface="Arial" panose="020B0604020202020204" pitchFamily="34" charset="0"/>
                  <a:ea typeface="+mn-ea"/>
                  <a:cs typeface="Arial" panose="020B0604020202020204" pitchFamily="34" charset="0"/>
                </a:rPr>
                <a:t>Funds used to support legal work, grassroots engagement, public relations, research, and public polling.</a:t>
              </a:r>
              <a:endParaRPr lang="en-US" sz="2000" kern="1200" dirty="0">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03673371-741C-4616-BF34-6BB922FCF074}"/>
              </a:ext>
            </a:extLst>
          </p:cNvPr>
          <p:cNvGrpSpPr/>
          <p:nvPr/>
        </p:nvGrpSpPr>
        <p:grpSpPr>
          <a:xfrm>
            <a:off x="8426159" y="4063630"/>
            <a:ext cx="3316543" cy="2056976"/>
            <a:chOff x="3662264" y="2180520"/>
            <a:chExt cx="3662266" cy="2271399"/>
          </a:xfrm>
        </p:grpSpPr>
        <p:sp>
          <p:nvSpPr>
            <p:cNvPr id="8" name="Rectangle: Single Corner Rounded 7">
              <a:extLst>
                <a:ext uri="{FF2B5EF4-FFF2-40B4-BE49-F238E27FC236}">
                  <a16:creationId xmlns:a16="http://schemas.microsoft.com/office/drawing/2014/main" id="{7C064316-7ED4-4596-A68A-FCED7108120A}"/>
                </a:ext>
              </a:extLst>
            </p:cNvPr>
            <p:cNvSpPr/>
            <p:nvPr/>
          </p:nvSpPr>
          <p:spPr>
            <a:xfrm rot="5400000">
              <a:off x="4357698" y="1485087"/>
              <a:ext cx="2271399" cy="3662265"/>
            </a:xfrm>
            <a:prstGeom prst="round1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Rectangle: Single Corner Rounded 10">
              <a:extLst>
                <a:ext uri="{FF2B5EF4-FFF2-40B4-BE49-F238E27FC236}">
                  <a16:creationId xmlns:a16="http://schemas.microsoft.com/office/drawing/2014/main" id="{7CDE5CE6-7D40-4C0A-BBA8-ABF9EF2CC745}"/>
                </a:ext>
              </a:extLst>
            </p:cNvPr>
            <p:cNvSpPr txBox="1"/>
            <p:nvPr/>
          </p:nvSpPr>
          <p:spPr>
            <a:xfrm>
              <a:off x="3662264" y="2379016"/>
              <a:ext cx="3662265" cy="20729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algn="ctr" defTabSz="800100">
                <a:lnSpc>
                  <a:spcPct val="90000"/>
                </a:lnSpc>
                <a:spcBef>
                  <a:spcPct val="0"/>
                </a:spcBef>
                <a:spcAft>
                  <a:spcPct val="35000"/>
                </a:spcAft>
              </a:pPr>
              <a:r>
                <a:rPr lang="en-US" sz="1800" kern="1200" dirty="0">
                  <a:solidFill>
                    <a:schemeClr val="lt1"/>
                  </a:solidFill>
                  <a:latin typeface="Arial" panose="020B0604020202020204" pitchFamily="34" charset="0"/>
                  <a:ea typeface="+mn-ea"/>
                  <a:cs typeface="Arial" panose="020B0604020202020204" pitchFamily="34" charset="0"/>
                </a:rPr>
                <a:t>Funds used in </a:t>
              </a:r>
              <a:r>
                <a:rPr lang="en-US" dirty="0">
                  <a:latin typeface="Arial" panose="020B0604020202020204" pitchFamily="34" charset="0"/>
                  <a:cs typeface="Arial" panose="020B0604020202020204" pitchFamily="34" charset="0"/>
                </a:rPr>
                <a:t>legal proceedings</a:t>
              </a:r>
              <a:r>
                <a:rPr lang="en-US" sz="1800" kern="1200" dirty="0">
                  <a:solidFill>
                    <a:schemeClr val="lt1"/>
                  </a:solidFill>
                  <a:latin typeface="Arial" panose="020B0604020202020204" pitchFamily="34" charset="0"/>
                  <a:ea typeface="+mn-ea"/>
                  <a:cs typeface="Arial" panose="020B0604020202020204" pitchFamily="34" charset="0"/>
                </a:rPr>
                <a:t> at Harvard, Yale, and Maryland, as well as state legislative issues in Louisiana, Tennessee, and Pennsylvania</a:t>
              </a:r>
              <a:endParaRPr lang="en-US" sz="2000" kern="1200" dirty="0">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569BDFFB-744F-4D1C-BBEF-12B434232557}"/>
              </a:ext>
            </a:extLst>
          </p:cNvPr>
          <p:cNvGrpSpPr/>
          <p:nvPr/>
        </p:nvGrpSpPr>
        <p:grpSpPr>
          <a:xfrm>
            <a:off x="4432601" y="1834939"/>
            <a:ext cx="3316944" cy="2056976"/>
            <a:chOff x="2696943" y="1467039"/>
            <a:chExt cx="1814359" cy="1125160"/>
          </a:xfrm>
        </p:grpSpPr>
        <p:sp>
          <p:nvSpPr>
            <p:cNvPr id="17" name="Rectangle: Rounded Corners 16">
              <a:extLst>
                <a:ext uri="{FF2B5EF4-FFF2-40B4-BE49-F238E27FC236}">
                  <a16:creationId xmlns:a16="http://schemas.microsoft.com/office/drawing/2014/main" id="{A70FF38B-BCAF-42C7-8982-783ABD23740C}"/>
                </a:ext>
              </a:extLst>
            </p:cNvPr>
            <p:cNvSpPr/>
            <p:nvPr/>
          </p:nvSpPr>
          <p:spPr>
            <a:xfrm>
              <a:off x="2696943" y="1467039"/>
              <a:ext cx="1814359" cy="1125160"/>
            </a:xfrm>
            <a:prstGeom prst="roundRect">
              <a:avLst/>
            </a:prstGeom>
            <a:solidFill>
              <a:srgbClr val="FDFDF5"/>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ectangle: Rounded Corners 4">
              <a:extLst>
                <a:ext uri="{FF2B5EF4-FFF2-40B4-BE49-F238E27FC236}">
                  <a16:creationId xmlns:a16="http://schemas.microsoft.com/office/drawing/2014/main" id="{9BE9B93C-2288-44DE-BD59-AAC608AAF9C8}"/>
                </a:ext>
              </a:extLst>
            </p:cNvPr>
            <p:cNvSpPr txBox="1"/>
            <p:nvPr/>
          </p:nvSpPr>
          <p:spPr>
            <a:xfrm>
              <a:off x="2751869" y="1521965"/>
              <a:ext cx="1704507" cy="10153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endParaRPr sz="4000" dirty="0"/>
            </a:p>
          </p:txBody>
        </p:sp>
      </p:grpSp>
    </p:spTree>
    <p:extLst>
      <p:ext uri="{BB962C8B-B14F-4D97-AF65-F5344CB8AC3E}">
        <p14:creationId xmlns:p14="http://schemas.microsoft.com/office/powerpoint/2010/main" val="331757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9CB4FFD-BB06-A0E8-8C8D-C203C39A1233}"/>
              </a:ext>
            </a:extLst>
          </p:cNvPr>
          <p:cNvPicPr>
            <a:picLocks noChangeAspect="1"/>
          </p:cNvPicPr>
          <p:nvPr/>
        </p:nvPicPr>
        <p:blipFill>
          <a:blip r:embed="rId3"/>
          <a:srcRect t="12126" b="1996"/>
          <a:stretch/>
        </p:blipFill>
        <p:spPr>
          <a:xfrm>
            <a:off x="20" y="365125"/>
            <a:ext cx="12191980" cy="6857990"/>
          </a:xfrm>
          <a:prstGeom prst="rect">
            <a:avLst/>
          </a:prstGeom>
        </p:spPr>
      </p:pic>
      <p:sp>
        <p:nvSpPr>
          <p:cNvPr id="29" name="Rectangle 2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6BBC64-2A0A-403F-8336-5FA05AE833D8}"/>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dirty="0"/>
              <a:t>2024 FSAF PRIORITIES</a:t>
            </a:r>
          </a:p>
        </p:txBody>
      </p:sp>
      <p:graphicFrame>
        <p:nvGraphicFramePr>
          <p:cNvPr id="23" name="Content Placeholder 2">
            <a:extLst>
              <a:ext uri="{FF2B5EF4-FFF2-40B4-BE49-F238E27FC236}">
                <a16:creationId xmlns:a16="http://schemas.microsoft.com/office/drawing/2014/main" id="{60DB3690-79CA-6C74-EDAF-4C931D26F91F}"/>
              </a:ext>
            </a:extLst>
          </p:cNvPr>
          <p:cNvGraphicFramePr>
            <a:graphicFrameLocks noGrp="1"/>
          </p:cNvGraphicFramePr>
          <p:nvPr>
            <p:ph sz="half" idx="17"/>
            <p:extLst>
              <p:ext uri="{D42A27DB-BD31-4B8C-83A1-F6EECF244321}">
                <p14:modId xmlns:p14="http://schemas.microsoft.com/office/powerpoint/2010/main" val="31565442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2378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466589-16B9-1F91-2C88-FB80DEFE4CB4}"/>
              </a:ext>
            </a:extLst>
          </p:cNvPr>
          <p:cNvPicPr>
            <a:picLocks noChangeAspect="1"/>
          </p:cNvPicPr>
          <p:nvPr/>
        </p:nvPicPr>
        <p:blipFill>
          <a:blip r:embed="rId3">
            <a:duotone>
              <a:prstClr val="black"/>
              <a:schemeClr val="tx2">
                <a:tint val="45000"/>
                <a:satMod val="400000"/>
              </a:schemeClr>
            </a:duotone>
            <a:alphaModFix amt="2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60B6A3B3-A5B4-4F80-9DE5-74D2D9D104F6}"/>
              </a:ext>
              <a:ext uri="{C183D7F6-B498-43B3-948B-1728B52AA6E4}">
                <adec:decorative xmlns:adec="http://schemas.microsoft.com/office/drawing/2017/decorative" val="0"/>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dirty="0"/>
              <a:t>FSAF Drives Many Fraternal Successes</a:t>
            </a:r>
          </a:p>
        </p:txBody>
      </p:sp>
      <p:graphicFrame>
        <p:nvGraphicFramePr>
          <p:cNvPr id="15" name="Content Placeholder 2">
            <a:extLst>
              <a:ext uri="{FF2B5EF4-FFF2-40B4-BE49-F238E27FC236}">
                <a16:creationId xmlns:a16="http://schemas.microsoft.com/office/drawing/2014/main" id="{7B8465AF-DAF9-9EF3-AA90-C062586D4681}"/>
              </a:ext>
            </a:extLst>
          </p:cNvPr>
          <p:cNvGraphicFramePr>
            <a:graphicFrameLocks noGrp="1"/>
          </p:cNvGraphicFramePr>
          <p:nvPr>
            <p:ph sz="half" idx="17"/>
            <p:extLst>
              <p:ext uri="{D42A27DB-BD31-4B8C-83A1-F6EECF244321}">
                <p14:modId xmlns:p14="http://schemas.microsoft.com/office/powerpoint/2010/main" val="18735791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52751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9"/>
        <p:cNvGrpSpPr/>
        <p:nvPr/>
      </p:nvGrpSpPr>
      <p:grpSpPr>
        <a:xfrm>
          <a:off x="0" y="0"/>
          <a:ext cx="0" cy="0"/>
          <a:chOff x="0" y="0"/>
          <a:chExt cx="0" cy="0"/>
        </a:xfrm>
      </p:grpSpPr>
      <p:sp useBgFill="1">
        <p:nvSpPr>
          <p:cNvPr id="157" name="Rectangle 15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Rectangle 16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Google Shape;150;p14"/>
          <p:cNvSpPr txBox="1">
            <a:spLocks noGrp="1"/>
          </p:cNvSpPr>
          <p:nvPr>
            <p:ph type="title"/>
          </p:nvPr>
        </p:nvSpPr>
        <p:spPr>
          <a:xfrm>
            <a:off x="586478" y="1683756"/>
            <a:ext cx="3115265" cy="2396359"/>
          </a:xfrm>
          <a:prstGeom prst="rect">
            <a:avLst/>
          </a:prstGeom>
        </p:spPr>
        <p:txBody>
          <a:bodyPr spcFirstLastPara="1" lIns="91425" tIns="45700" rIns="91425" bIns="45700" anchor="b" anchorCtr="0">
            <a:normAutofit/>
          </a:bodyPr>
          <a:lstStyle/>
          <a:p>
            <a:pPr marL="0" lvl="0" indent="0" algn="ctr" rtl="0">
              <a:spcBef>
                <a:spcPts val="0"/>
              </a:spcBef>
              <a:spcAft>
                <a:spcPts val="0"/>
              </a:spcAft>
              <a:buClr>
                <a:schemeClr val="lt1"/>
              </a:buClr>
              <a:buSzPts val="3000"/>
              <a:buFont typeface="Calibri"/>
              <a:buNone/>
            </a:pPr>
            <a:r>
              <a:rPr lang="en-US" sz="3400" dirty="0">
                <a:solidFill>
                  <a:srgbClr val="FFFFFF"/>
                </a:solidFill>
              </a:rPr>
              <a:t>  </a:t>
            </a:r>
            <a:r>
              <a:rPr lang="en-US" sz="4000" dirty="0">
                <a:solidFill>
                  <a:srgbClr val="FFFFFF"/>
                </a:solidFill>
              </a:rPr>
              <a:t>TOGETHER, WE CAN ACHIEVE MORE</a:t>
            </a:r>
          </a:p>
        </p:txBody>
      </p:sp>
      <p:graphicFrame>
        <p:nvGraphicFramePr>
          <p:cNvPr id="153" name="Google Shape;151;p14">
            <a:extLst>
              <a:ext uri="{FF2B5EF4-FFF2-40B4-BE49-F238E27FC236}">
                <a16:creationId xmlns:a16="http://schemas.microsoft.com/office/drawing/2014/main" id="{7D2C4ACE-DFEB-8662-CF44-39CA42597181}"/>
              </a:ext>
            </a:extLst>
          </p:cNvPr>
          <p:cNvGraphicFramePr/>
          <p:nvPr>
            <p:extLst>
              <p:ext uri="{D42A27DB-BD31-4B8C-83A1-F6EECF244321}">
                <p14:modId xmlns:p14="http://schemas.microsoft.com/office/powerpoint/2010/main" val="82413281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6"/>
          <p:cNvSpPr txBox="1">
            <a:spLocks noGrp="1"/>
          </p:cNvSpPr>
          <p:nvPr>
            <p:ph type="subTitle" idx="1"/>
          </p:nvPr>
        </p:nvSpPr>
        <p:spPr>
          <a:xfrm>
            <a:off x="3285511" y="974363"/>
            <a:ext cx="5876921" cy="19936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62626"/>
              </a:buClr>
              <a:buSzPts val="2800"/>
              <a:buNone/>
            </a:pPr>
            <a:r>
              <a:rPr lang="en-US" sz="5400" dirty="0">
                <a:solidFill>
                  <a:srgbClr val="00B0F0"/>
                </a:solidFill>
              </a:rPr>
              <a:t>Your Questions?</a:t>
            </a:r>
            <a:endParaRPr sz="5400" dirty="0">
              <a:solidFill>
                <a:srgbClr val="00B0F0"/>
              </a:solidFill>
            </a:endParaRPr>
          </a:p>
        </p:txBody>
      </p:sp>
      <p:sp>
        <p:nvSpPr>
          <p:cNvPr id="174" name="Google Shape;174;p16"/>
          <p:cNvSpPr txBox="1"/>
          <p:nvPr/>
        </p:nvSpPr>
        <p:spPr>
          <a:xfrm>
            <a:off x="2038663" y="1843091"/>
            <a:ext cx="8379502" cy="414336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262626"/>
              </a:buClr>
              <a:buSzPts val="1200"/>
              <a:buFont typeface="Arial"/>
              <a:buNone/>
            </a:pPr>
            <a:r>
              <a:rPr lang="en-US" b="0" i="0" u="none" strike="noStrike" cap="none" dirty="0">
                <a:solidFill>
                  <a:srgbClr val="262626"/>
                </a:solidFill>
                <a:latin typeface="Calibri"/>
                <a:ea typeface="Calibri"/>
                <a:cs typeface="Calibri"/>
                <a:sym typeface="Calibri"/>
              </a:rPr>
              <a:t>Please reach out to any of us with future questions or to schedule a time for one of us to join your board meeting for a personalized presentation or conversation with your group!</a:t>
            </a:r>
          </a:p>
          <a:p>
            <a:pPr marL="0" marR="0" lvl="0" indent="0" algn="ctr" rtl="0">
              <a:lnSpc>
                <a:spcPct val="90000"/>
              </a:lnSpc>
              <a:spcBef>
                <a:spcPts val="0"/>
              </a:spcBef>
              <a:spcAft>
                <a:spcPts val="0"/>
              </a:spcAft>
              <a:buClr>
                <a:srgbClr val="262626"/>
              </a:buClr>
              <a:buSzPts val="1200"/>
              <a:buFont typeface="Arial"/>
              <a:buNone/>
            </a:pPr>
            <a:endParaRPr lang="en-US" dirty="0">
              <a:solidFill>
                <a:srgbClr val="262626"/>
              </a:solidFill>
              <a:latin typeface="Calibri"/>
              <a:cs typeface="Calibri"/>
              <a:sym typeface="Calibri"/>
            </a:endParaRPr>
          </a:p>
          <a:p>
            <a:pPr marL="0" marR="0" lvl="0" indent="0" rtl="0">
              <a:lnSpc>
                <a:spcPct val="90000"/>
              </a:lnSpc>
              <a:spcBef>
                <a:spcPts val="0"/>
              </a:spcBef>
              <a:spcAft>
                <a:spcPts val="0"/>
              </a:spcAft>
              <a:buClr>
                <a:srgbClr val="262626"/>
              </a:buClr>
              <a:buSzPts val="1200"/>
              <a:buFont typeface="Arial"/>
              <a:buNone/>
            </a:pPr>
            <a:r>
              <a:rPr lang="en-US" sz="2000" dirty="0">
                <a:solidFill>
                  <a:srgbClr val="262626"/>
                </a:solidFill>
                <a:latin typeface="Calibri"/>
                <a:cs typeface="Calibri"/>
                <a:sym typeface="Calibri"/>
              </a:rPr>
              <a:t>Carole Jones, FSPAC Political Affairs:  		</a:t>
            </a:r>
          </a:p>
          <a:p>
            <a:pPr marL="0" marR="0" lvl="0" indent="0" rtl="0">
              <a:lnSpc>
                <a:spcPct val="90000"/>
              </a:lnSpc>
              <a:spcBef>
                <a:spcPts val="0"/>
              </a:spcBef>
              <a:spcAft>
                <a:spcPts val="0"/>
              </a:spcAft>
              <a:buClr>
                <a:srgbClr val="262626"/>
              </a:buClr>
              <a:buSzPts val="1200"/>
              <a:buFont typeface="Arial"/>
              <a:buNone/>
            </a:pPr>
            <a:r>
              <a:rPr lang="en-US" sz="2000" dirty="0">
                <a:solidFill>
                  <a:srgbClr val="262626"/>
                </a:solidFill>
                <a:latin typeface="Calibri"/>
                <a:cs typeface="Calibri"/>
                <a:sym typeface="Calibri"/>
              </a:rPr>
              <a:t>	</a:t>
            </a:r>
            <a:r>
              <a:rPr lang="en-US" sz="2000" dirty="0">
                <a:solidFill>
                  <a:srgbClr val="262626"/>
                </a:solidFill>
                <a:latin typeface="Calibri"/>
                <a:cs typeface="Calibri"/>
                <a:sym typeface="Calibri"/>
                <a:hlinkClick r:id="rId3"/>
              </a:rPr>
              <a:t>cjjaoii@bellsouth.net</a:t>
            </a:r>
            <a:r>
              <a:rPr lang="en-US" sz="2000" dirty="0">
                <a:solidFill>
                  <a:srgbClr val="262626"/>
                </a:solidFill>
                <a:latin typeface="Calibri"/>
                <a:cs typeface="Calibri"/>
                <a:sym typeface="Calibri"/>
              </a:rPr>
              <a:t>   	   	256.603.8093</a:t>
            </a:r>
          </a:p>
          <a:p>
            <a:pPr lvl="0">
              <a:lnSpc>
                <a:spcPct val="90000"/>
              </a:lnSpc>
              <a:buClr>
                <a:srgbClr val="262626"/>
              </a:buClr>
              <a:buSzPts val="1200"/>
            </a:pPr>
            <a:endParaRPr lang="en-US" sz="2000" dirty="0">
              <a:solidFill>
                <a:srgbClr val="262626"/>
              </a:solidFill>
              <a:latin typeface="Calibri"/>
              <a:cs typeface="Calibri"/>
              <a:sym typeface="Calibri"/>
            </a:endParaRPr>
          </a:p>
          <a:p>
            <a:pPr lvl="0">
              <a:lnSpc>
                <a:spcPct val="90000"/>
              </a:lnSpc>
              <a:buClr>
                <a:srgbClr val="262626"/>
              </a:buClr>
              <a:buSzPts val="1200"/>
            </a:pPr>
            <a:r>
              <a:rPr lang="en-US" sz="2000" dirty="0">
                <a:solidFill>
                  <a:srgbClr val="262626"/>
                </a:solidFill>
                <a:latin typeface="Calibri"/>
                <a:cs typeface="Calibri"/>
                <a:sym typeface="Calibri"/>
              </a:rPr>
              <a:t>Donna </a:t>
            </a:r>
            <a:r>
              <a:rPr lang="en-US" sz="2000" dirty="0" err="1">
                <a:solidFill>
                  <a:srgbClr val="262626"/>
                </a:solidFill>
                <a:latin typeface="Calibri"/>
                <a:cs typeface="Calibri"/>
                <a:sym typeface="Calibri"/>
              </a:rPr>
              <a:t>Chereck</a:t>
            </a:r>
            <a:r>
              <a:rPr lang="en-US" sz="2000" dirty="0">
                <a:solidFill>
                  <a:srgbClr val="262626"/>
                </a:solidFill>
                <a:latin typeface="Calibri"/>
                <a:cs typeface="Calibri"/>
                <a:sym typeface="Calibri"/>
              </a:rPr>
              <a:t>, FSPAC Membership: 			</a:t>
            </a:r>
            <a:r>
              <a:rPr lang="en-US" sz="2000" dirty="0">
                <a:solidFill>
                  <a:srgbClr val="262626"/>
                </a:solidFill>
                <a:latin typeface="Calibri"/>
                <a:cs typeface="Calibri"/>
                <a:sym typeface="Calibri"/>
                <a:hlinkClick r:id="rId4"/>
              </a:rPr>
              <a:t>donnaschereck@gmail.com</a:t>
            </a:r>
            <a:r>
              <a:rPr lang="en-US" sz="2000" dirty="0">
                <a:solidFill>
                  <a:srgbClr val="262626"/>
                </a:solidFill>
                <a:latin typeface="Calibri"/>
                <a:cs typeface="Calibri"/>
                <a:sym typeface="Calibri"/>
              </a:rPr>
              <a:t>  	214.215.4017</a:t>
            </a:r>
          </a:p>
          <a:p>
            <a:pPr lvl="0">
              <a:lnSpc>
                <a:spcPct val="90000"/>
              </a:lnSpc>
              <a:buClr>
                <a:srgbClr val="262626"/>
              </a:buClr>
              <a:buSzPts val="1200"/>
            </a:pPr>
            <a:endParaRPr lang="en-US" sz="2000" dirty="0">
              <a:solidFill>
                <a:srgbClr val="262626"/>
              </a:solidFill>
              <a:latin typeface="Calibri"/>
              <a:cs typeface="Calibri"/>
              <a:sym typeface="Calibri"/>
            </a:endParaRPr>
          </a:p>
          <a:p>
            <a:pPr lvl="0">
              <a:lnSpc>
                <a:spcPct val="90000"/>
              </a:lnSpc>
              <a:buClr>
                <a:srgbClr val="262626"/>
              </a:buClr>
              <a:buSzPts val="1200"/>
            </a:pPr>
            <a:r>
              <a:rPr lang="en-US" sz="2000" dirty="0">
                <a:solidFill>
                  <a:srgbClr val="262626"/>
                </a:solidFill>
                <a:latin typeface="Calibri"/>
                <a:cs typeface="Calibri"/>
                <a:sym typeface="Calibri"/>
              </a:rPr>
              <a:t>Laura </a:t>
            </a:r>
            <a:r>
              <a:rPr lang="en-US" sz="2000" dirty="0" err="1">
                <a:solidFill>
                  <a:srgbClr val="262626"/>
                </a:solidFill>
                <a:latin typeface="Calibri"/>
                <a:cs typeface="Calibri"/>
                <a:sym typeface="Calibri"/>
              </a:rPr>
              <a:t>Doerre</a:t>
            </a:r>
            <a:r>
              <a:rPr lang="en-US" sz="2000" dirty="0">
                <a:solidFill>
                  <a:srgbClr val="262626"/>
                </a:solidFill>
                <a:latin typeface="Calibri"/>
                <a:cs typeface="Calibri"/>
                <a:sym typeface="Calibri"/>
              </a:rPr>
              <a:t>, FSPAC Secretary			</a:t>
            </a:r>
            <a:r>
              <a:rPr lang="en-US" sz="2000" dirty="0">
                <a:solidFill>
                  <a:srgbClr val="262626"/>
                </a:solidFill>
                <a:latin typeface="Calibri"/>
                <a:cs typeface="Calibri"/>
                <a:sym typeface="Calibri"/>
                <a:hlinkClick r:id="rId5"/>
              </a:rPr>
              <a:t>unc.theta.alum@gmail.com</a:t>
            </a:r>
            <a:r>
              <a:rPr lang="en-US" sz="2000" dirty="0">
                <a:solidFill>
                  <a:srgbClr val="262626"/>
                </a:solidFill>
                <a:latin typeface="Calibri"/>
                <a:cs typeface="Calibri"/>
                <a:sym typeface="Calibri"/>
              </a:rPr>
              <a:t>	281.687.6627</a:t>
            </a:r>
          </a:p>
          <a:p>
            <a:pPr lvl="0">
              <a:lnSpc>
                <a:spcPct val="90000"/>
              </a:lnSpc>
              <a:buClr>
                <a:srgbClr val="262626"/>
              </a:buClr>
              <a:buSzPts val="1200"/>
            </a:pPr>
            <a:endParaRPr lang="en-US" sz="2000" dirty="0">
              <a:solidFill>
                <a:srgbClr val="262626"/>
              </a:solidFill>
              <a:latin typeface="Calibri"/>
              <a:cs typeface="Calibri"/>
              <a:sym typeface="Calibri"/>
            </a:endParaRPr>
          </a:p>
          <a:p>
            <a:pPr lvl="0">
              <a:lnSpc>
                <a:spcPct val="90000"/>
              </a:lnSpc>
              <a:buClr>
                <a:srgbClr val="262626"/>
              </a:buClr>
              <a:buSzPts val="1200"/>
            </a:pPr>
            <a:r>
              <a:rPr lang="en-US" sz="2000" dirty="0">
                <a:solidFill>
                  <a:srgbClr val="262626"/>
                </a:solidFill>
                <a:latin typeface="Calibri"/>
                <a:cs typeface="Calibri"/>
                <a:sym typeface="Calibri"/>
              </a:rPr>
              <a:t>Julie Burkhard,  FSAF Fundraising Director	</a:t>
            </a:r>
          </a:p>
          <a:p>
            <a:pPr lvl="0">
              <a:lnSpc>
                <a:spcPct val="90000"/>
              </a:lnSpc>
              <a:buClr>
                <a:srgbClr val="262626"/>
              </a:buClr>
              <a:buSzPts val="1200"/>
            </a:pPr>
            <a:r>
              <a:rPr lang="en-US" sz="2000" dirty="0">
                <a:solidFill>
                  <a:srgbClr val="262626"/>
                </a:solidFill>
                <a:latin typeface="Calibri"/>
                <a:cs typeface="Calibri"/>
                <a:sym typeface="Calibri"/>
                <a:hlinkClick r:id="rId6"/>
              </a:rPr>
              <a:t>	Julie.burkhard@gmail.com</a:t>
            </a:r>
            <a:r>
              <a:rPr lang="en-US" sz="2000" dirty="0">
                <a:solidFill>
                  <a:srgbClr val="262626"/>
                </a:solidFill>
                <a:latin typeface="Calibri"/>
                <a:cs typeface="Calibri"/>
                <a:sym typeface="Calibri"/>
              </a:rPr>
              <a:t> 	813.789.8416</a:t>
            </a:r>
          </a:p>
          <a:p>
            <a:pPr lvl="0">
              <a:lnSpc>
                <a:spcPct val="90000"/>
              </a:lnSpc>
              <a:buClr>
                <a:srgbClr val="262626"/>
              </a:buClr>
              <a:buSzPts val="1200"/>
            </a:pPr>
            <a:r>
              <a:rPr lang="en-US" dirty="0">
                <a:solidFill>
                  <a:srgbClr val="262626"/>
                </a:solidFill>
                <a:latin typeface="Calibri"/>
                <a:cs typeface="Calibri"/>
                <a:sym typeface="Calibri"/>
              </a:rPr>
              <a:t>		</a:t>
            </a:r>
            <a:endParaRPr dirty="0"/>
          </a:p>
        </p:txBody>
      </p:sp>
      <p:sp>
        <p:nvSpPr>
          <p:cNvPr id="2" name="Rectangle 2">
            <a:extLst>
              <a:ext uri="{FF2B5EF4-FFF2-40B4-BE49-F238E27FC236}">
                <a16:creationId xmlns:a16="http://schemas.microsoft.com/office/drawing/2014/main" id="{FF25A915-86D1-E847-B94E-BB6B849138D2}"/>
              </a:ext>
            </a:extLst>
          </p:cNvPr>
          <p:cNvSpPr>
            <a:spLocks noChangeArrowheads="1"/>
          </p:cNvSpPr>
          <p:nvPr/>
        </p:nvSpPr>
        <p:spPr bwMode="auto">
          <a:xfrm>
            <a:off x="9162432" y="26262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6"/>
          <p:cNvSpPr txBox="1">
            <a:spLocks noGrp="1"/>
          </p:cNvSpPr>
          <p:nvPr>
            <p:ph type="subTitle" idx="1"/>
          </p:nvPr>
        </p:nvSpPr>
        <p:spPr>
          <a:xfrm>
            <a:off x="510033" y="1019334"/>
            <a:ext cx="5876921" cy="240966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62626"/>
              </a:buClr>
              <a:buSzPts val="2800"/>
              <a:buNone/>
            </a:pPr>
            <a:r>
              <a:rPr lang="en-US" sz="2800" dirty="0"/>
              <a:t>Your donation will defend and enhance the fraternity and sorority experience</a:t>
            </a:r>
          </a:p>
          <a:p>
            <a:pPr marL="0" lvl="0" indent="0" algn="ctr" rtl="0">
              <a:lnSpc>
                <a:spcPct val="90000"/>
              </a:lnSpc>
              <a:spcBef>
                <a:spcPts val="0"/>
              </a:spcBef>
              <a:spcAft>
                <a:spcPts val="0"/>
              </a:spcAft>
              <a:buClr>
                <a:srgbClr val="262626"/>
              </a:buClr>
              <a:buSzPts val="2800"/>
              <a:buNone/>
            </a:pPr>
            <a:endParaRPr lang="en-US" sz="2800" dirty="0"/>
          </a:p>
          <a:p>
            <a:pPr marL="0" lvl="0" indent="0" algn="ctr" rtl="0">
              <a:lnSpc>
                <a:spcPct val="90000"/>
              </a:lnSpc>
              <a:spcBef>
                <a:spcPts val="0"/>
              </a:spcBef>
              <a:spcAft>
                <a:spcPts val="0"/>
              </a:spcAft>
              <a:buClr>
                <a:srgbClr val="262626"/>
              </a:buClr>
              <a:buSzPts val="2800"/>
              <a:buNone/>
            </a:pPr>
            <a:r>
              <a:rPr lang="en-US" sz="2800" dirty="0"/>
              <a:t>https://</a:t>
            </a:r>
            <a:r>
              <a:rPr lang="en-US" sz="2800" dirty="0" err="1"/>
              <a:t>fspac.org</a:t>
            </a:r>
            <a:r>
              <a:rPr lang="en-US" sz="2800" dirty="0"/>
              <a:t> </a:t>
            </a:r>
          </a:p>
          <a:p>
            <a:pPr marL="0" lvl="0" indent="0" algn="ctr" rtl="0">
              <a:lnSpc>
                <a:spcPct val="90000"/>
              </a:lnSpc>
              <a:spcBef>
                <a:spcPts val="0"/>
              </a:spcBef>
              <a:spcAft>
                <a:spcPts val="0"/>
              </a:spcAft>
              <a:buClr>
                <a:srgbClr val="262626"/>
              </a:buClr>
              <a:buSzPts val="2800"/>
              <a:buNone/>
            </a:pPr>
            <a:endParaRPr lang="en-US" sz="2800" dirty="0"/>
          </a:p>
          <a:p>
            <a:pPr marL="0" lvl="0" indent="0" algn="ctr" rtl="0">
              <a:lnSpc>
                <a:spcPct val="90000"/>
              </a:lnSpc>
              <a:spcBef>
                <a:spcPts val="0"/>
              </a:spcBef>
              <a:spcAft>
                <a:spcPts val="0"/>
              </a:spcAft>
              <a:buClr>
                <a:srgbClr val="262626"/>
              </a:buClr>
              <a:buSzPts val="2800"/>
              <a:buNone/>
            </a:pPr>
            <a:endParaRPr dirty="0"/>
          </a:p>
        </p:txBody>
      </p:sp>
      <p:sp>
        <p:nvSpPr>
          <p:cNvPr id="173" name="Google Shape;173;p16"/>
          <p:cNvSpPr txBox="1"/>
          <p:nvPr/>
        </p:nvSpPr>
        <p:spPr>
          <a:xfrm>
            <a:off x="638004" y="2979683"/>
            <a:ext cx="5457996" cy="993227"/>
          </a:xfrm>
          <a:prstGeom prst="rect">
            <a:avLst/>
          </a:prstGeom>
          <a:noFill/>
          <a:ln w="9525" cap="flat" cmpd="sng">
            <a:solidFill>
              <a:srgbClr val="1E4877"/>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262626"/>
              </a:buClr>
              <a:buSzPts val="1200"/>
              <a:buFont typeface="Arial"/>
              <a:buNone/>
            </a:pPr>
            <a:r>
              <a:rPr lang="en-US" sz="1200" b="0" i="0" u="none" strike="noStrike" cap="none" dirty="0">
                <a:solidFill>
                  <a:srgbClr val="262626"/>
                </a:solidFill>
                <a:latin typeface="Calibri"/>
                <a:ea typeface="Calibri"/>
                <a:cs typeface="Calibri"/>
                <a:sym typeface="Calibri"/>
              </a:rPr>
              <a:t>Paid for by the Fraternity and Sorority Political Action Committee and not</a:t>
            </a:r>
            <a:br>
              <a:rPr lang="en-US" sz="1200" b="0" i="0" u="none" strike="noStrike" cap="none" dirty="0">
                <a:solidFill>
                  <a:srgbClr val="262626"/>
                </a:solidFill>
                <a:latin typeface="Calibri"/>
                <a:ea typeface="Calibri"/>
                <a:cs typeface="Calibri"/>
                <a:sym typeface="Calibri"/>
              </a:rPr>
            </a:br>
            <a:r>
              <a:rPr lang="en-US" sz="1200" b="0" i="0" u="none" strike="noStrike" cap="none" dirty="0">
                <a:solidFill>
                  <a:srgbClr val="262626"/>
                </a:solidFill>
                <a:latin typeface="Calibri"/>
                <a:ea typeface="Calibri"/>
                <a:cs typeface="Calibri"/>
                <a:sym typeface="Calibri"/>
              </a:rPr>
              <a:t>authorized by any candidate or candidate's committee. https://</a:t>
            </a:r>
            <a:r>
              <a:rPr lang="en-US" sz="1200" b="0" i="0" u="none" strike="noStrike" cap="none" dirty="0" err="1">
                <a:solidFill>
                  <a:srgbClr val="262626"/>
                </a:solidFill>
                <a:latin typeface="Calibri"/>
                <a:ea typeface="Calibri"/>
                <a:cs typeface="Calibri"/>
                <a:sym typeface="Calibri"/>
              </a:rPr>
              <a:t>fspac.org</a:t>
            </a:r>
            <a:endParaRPr sz="1200" b="0" i="0" u="none" strike="noStrike" cap="none" dirty="0">
              <a:solidFill>
                <a:srgbClr val="262626"/>
              </a:solidFill>
              <a:latin typeface="Calibri"/>
              <a:ea typeface="Calibri"/>
              <a:cs typeface="Calibri"/>
              <a:sym typeface="Calibri"/>
            </a:endParaRPr>
          </a:p>
        </p:txBody>
      </p:sp>
      <p:sp>
        <p:nvSpPr>
          <p:cNvPr id="174" name="Google Shape;174;p16"/>
          <p:cNvSpPr txBox="1"/>
          <p:nvPr/>
        </p:nvSpPr>
        <p:spPr>
          <a:xfrm>
            <a:off x="638004" y="4099034"/>
            <a:ext cx="5773683" cy="2273192"/>
          </a:xfrm>
          <a:prstGeom prst="rect">
            <a:avLst/>
          </a:prstGeom>
          <a:noFill/>
          <a:ln>
            <a:noFill/>
          </a:ln>
        </p:spPr>
        <p:txBody>
          <a:bodyPr spcFirstLastPara="1" wrap="square" lIns="91425" tIns="45700" rIns="91425" bIns="45700" anchor="t" anchorCtr="0">
            <a:normAutofit lnSpcReduction="10000"/>
          </a:bodyPr>
          <a:lstStyle/>
          <a:p>
            <a:pPr marL="0" marR="0" lvl="0" indent="0" rtl="0">
              <a:lnSpc>
                <a:spcPct val="90000"/>
              </a:lnSpc>
              <a:spcBef>
                <a:spcPts val="0"/>
              </a:spcBef>
              <a:spcAft>
                <a:spcPts val="0"/>
              </a:spcAft>
              <a:buClr>
                <a:srgbClr val="262626"/>
              </a:buClr>
              <a:buSzPts val="1200"/>
              <a:buFont typeface="Arial"/>
              <a:buNone/>
            </a:pPr>
            <a:r>
              <a:rPr lang="en-US" sz="1200" b="0" i="0" u="none" strike="noStrike" cap="none" dirty="0">
                <a:solidFill>
                  <a:srgbClr val="262626"/>
                </a:solidFill>
                <a:latin typeface="Calibri"/>
                <a:ea typeface="Calibri"/>
                <a:cs typeface="Calibri"/>
                <a:sym typeface="Calibri"/>
              </a:rPr>
              <a:t>Contributions to the Fraternity and Sorority PAC are not tax-deductible for federal income tax purposes. Federal law requires the Fraternity and Sorority PAC to use its best efforts to collect and report the name, mailing address, occupation, and employer for individuals whose contributions are $200 or more in a calendar year. Funds received in response to this solicitation will be subject to federal contribution limits and source prohibitions. Contributions are limited by law to $5,000 per year from any individual or PAC, and contributions from corporations, labor unions, federal contractors, and foreign nationals are prohibited.</a:t>
            </a:r>
          </a:p>
          <a:p>
            <a:pPr marL="0" marR="0" lvl="0" indent="0" rtl="0">
              <a:lnSpc>
                <a:spcPct val="90000"/>
              </a:lnSpc>
              <a:spcBef>
                <a:spcPts val="0"/>
              </a:spcBef>
              <a:spcAft>
                <a:spcPts val="0"/>
              </a:spcAft>
              <a:buClr>
                <a:srgbClr val="262626"/>
              </a:buClr>
              <a:buSzPts val="1200"/>
              <a:buFont typeface="Arial"/>
              <a:buNone/>
            </a:pPr>
            <a:endParaRPr lang="en-US" sz="1200" dirty="0">
              <a:solidFill>
                <a:srgbClr val="262626"/>
              </a:solidFill>
              <a:latin typeface="Calibri"/>
              <a:ea typeface="Calibri"/>
              <a:cs typeface="Calibri"/>
              <a:sym typeface="Calibri"/>
            </a:endParaRPr>
          </a:p>
          <a:p>
            <a:pPr marL="0" marR="0" lvl="0" indent="0" rtl="0">
              <a:lnSpc>
                <a:spcPct val="90000"/>
              </a:lnSpc>
              <a:spcBef>
                <a:spcPts val="0"/>
              </a:spcBef>
              <a:spcAft>
                <a:spcPts val="0"/>
              </a:spcAft>
              <a:buClr>
                <a:srgbClr val="262626"/>
              </a:buClr>
              <a:buSzPts val="1200"/>
              <a:buFont typeface="Arial"/>
              <a:buNone/>
            </a:pPr>
            <a:r>
              <a:rPr lang="en-US" sz="1200" b="0" i="0" u="none" strike="noStrike" cap="none" dirty="0">
                <a:solidFill>
                  <a:srgbClr val="262626"/>
                </a:solidFill>
                <a:latin typeface="Calibri"/>
                <a:ea typeface="Calibri"/>
                <a:cs typeface="Calibri"/>
                <a:sym typeface="Calibri"/>
              </a:rPr>
              <a:t>Contributions to the Fraternity and Sorority Action Fund are not tax deductible for federal income tax purposes.  Contributions are not limited to a specific  dollar amount per year and the FSAF is not required to publish donor identification.  Contributions may be made by individuals, organizations or organizations and may not be used to support an individual’s election to public office.</a:t>
            </a:r>
          </a:p>
          <a:p>
            <a:pPr marL="0" marR="0" lvl="0" indent="0" algn="ctr" rtl="0">
              <a:lnSpc>
                <a:spcPct val="90000"/>
              </a:lnSpc>
              <a:spcBef>
                <a:spcPts val="0"/>
              </a:spcBef>
              <a:spcAft>
                <a:spcPts val="0"/>
              </a:spcAft>
              <a:buClr>
                <a:srgbClr val="262626"/>
              </a:buClr>
              <a:buSzPts val="1200"/>
              <a:buFont typeface="Arial"/>
              <a:buNone/>
            </a:pPr>
            <a:endParaRPr lang="en-US" sz="1200" dirty="0">
              <a:solidFill>
                <a:srgbClr val="262626"/>
              </a:solidFill>
              <a:latin typeface="Calibri"/>
              <a:cs typeface="Calibri"/>
              <a:sym typeface="Calibri"/>
            </a:endParaRPr>
          </a:p>
          <a:p>
            <a:pPr marL="0" marR="0" lvl="0" indent="0" algn="ctr" rtl="0">
              <a:lnSpc>
                <a:spcPct val="90000"/>
              </a:lnSpc>
              <a:spcBef>
                <a:spcPts val="0"/>
              </a:spcBef>
              <a:spcAft>
                <a:spcPts val="0"/>
              </a:spcAft>
              <a:buClr>
                <a:srgbClr val="262626"/>
              </a:buClr>
              <a:buSzPts val="1200"/>
              <a:buFont typeface="Arial"/>
              <a:buNone/>
            </a:pPr>
            <a:endParaRPr dirty="0"/>
          </a:p>
        </p:txBody>
      </p:sp>
      <p:sp>
        <p:nvSpPr>
          <p:cNvPr id="2" name="Rectangle 2">
            <a:extLst>
              <a:ext uri="{FF2B5EF4-FFF2-40B4-BE49-F238E27FC236}">
                <a16:creationId xmlns:a16="http://schemas.microsoft.com/office/drawing/2014/main" id="{FF25A915-86D1-E847-B94E-BB6B849138D2}"/>
              </a:ext>
            </a:extLst>
          </p:cNvPr>
          <p:cNvSpPr>
            <a:spLocks noChangeArrowheads="1"/>
          </p:cNvSpPr>
          <p:nvPr/>
        </p:nvSpPr>
        <p:spPr bwMode="auto">
          <a:xfrm>
            <a:off x="9162432" y="26262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E5484D70-4DEB-4E80-A6D0-F556CCF7F73E">
            <a:extLst>
              <a:ext uri="{FF2B5EF4-FFF2-40B4-BE49-F238E27FC236}">
                <a16:creationId xmlns:a16="http://schemas.microsoft.com/office/drawing/2014/main" id="{1C908972-DEE1-EC4C-A110-D75DD3976F4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148505" y="158264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809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13035"/>
            <a:ext cx="12192000" cy="435412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EA9CBEE4-CC04-177C-6218-F67E9C99CA2D}"/>
              </a:ext>
            </a:extLst>
          </p:cNvPr>
          <p:cNvGraphicFramePr>
            <a:graphicFrameLocks noGrp="1"/>
          </p:cNvGraphicFramePr>
          <p:nvPr>
            <p:ph idx="4294967295"/>
          </p:nvPr>
        </p:nvGraphicFramePr>
        <p:xfrm>
          <a:off x="838200" y="2277030"/>
          <a:ext cx="10515600" cy="3426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828768" y="455021"/>
            <a:ext cx="4290385" cy="763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C00000"/>
                </a:solidFill>
                <a:latin typeface="Century Gothic" panose="020B0502020202020204" pitchFamily="34" charset="0"/>
                <a:ea typeface="Arial Unicode MS" panose="020B0604020202020204" pitchFamily="34" charset="-128"/>
                <a:cs typeface="Arial Unicode MS" panose="020B0604020202020204" pitchFamily="34" charset="-128"/>
              </a:rPr>
              <a:t>Our Mission</a:t>
            </a:r>
          </a:p>
        </p:txBody>
      </p:sp>
    </p:spTree>
    <p:extLst>
      <p:ext uri="{BB962C8B-B14F-4D97-AF65-F5344CB8AC3E}">
        <p14:creationId xmlns:p14="http://schemas.microsoft.com/office/powerpoint/2010/main" val="252935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2"/>
          <p:cNvSpPr txBox="1">
            <a:spLocks noGrp="1"/>
          </p:cNvSpPr>
          <p:nvPr>
            <p:ph type="title"/>
          </p:nvPr>
        </p:nvSpPr>
        <p:spPr>
          <a:xfrm>
            <a:off x="1034322" y="365125"/>
            <a:ext cx="10058400" cy="108021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00"/>
              <a:buFont typeface="Calibri"/>
              <a:buNone/>
            </a:pPr>
            <a:br>
              <a:rPr lang="en-US" dirty="0"/>
            </a:br>
            <a:r>
              <a:rPr lang="en-US" dirty="0">
                <a:solidFill>
                  <a:schemeClr val="accent2">
                    <a:lumMod val="75000"/>
                  </a:schemeClr>
                </a:solidFill>
              </a:rPr>
              <a:t>FSPAC SUPPORTS FGRC FOCUS &amp; LEGISLATIVE PRIORITIES </a:t>
            </a:r>
            <a:endParaRPr dirty="0">
              <a:solidFill>
                <a:schemeClr val="accent2">
                  <a:lumMod val="75000"/>
                </a:schemeClr>
              </a:solidFill>
            </a:endParaRPr>
          </a:p>
        </p:txBody>
      </p:sp>
      <p:sp>
        <p:nvSpPr>
          <p:cNvPr id="30" name="Google Shape;30;p2"/>
          <p:cNvSpPr/>
          <p:nvPr/>
        </p:nvSpPr>
        <p:spPr>
          <a:xfrm>
            <a:off x="692726" y="2417618"/>
            <a:ext cx="3061855" cy="1440873"/>
          </a:xfrm>
          <a:prstGeom prst="rect">
            <a:avLst/>
          </a:prstGeom>
          <a:solidFill>
            <a:srgbClr val="1E48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Calibri"/>
                <a:ea typeface="Calibri"/>
                <a:cs typeface="Calibri"/>
                <a:sym typeface="Calibri"/>
              </a:rPr>
              <a:t>Freedom of Association</a:t>
            </a:r>
            <a:endParaRPr/>
          </a:p>
        </p:txBody>
      </p:sp>
      <p:sp>
        <p:nvSpPr>
          <p:cNvPr id="31" name="Google Shape;31;p2"/>
          <p:cNvSpPr/>
          <p:nvPr/>
        </p:nvSpPr>
        <p:spPr>
          <a:xfrm>
            <a:off x="4571999" y="2417618"/>
            <a:ext cx="3061855" cy="1440873"/>
          </a:xfrm>
          <a:prstGeom prst="rect">
            <a:avLst/>
          </a:prstGeom>
          <a:solidFill>
            <a:srgbClr val="1E48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Calibri"/>
                <a:ea typeface="Calibri"/>
                <a:cs typeface="Calibri"/>
                <a:sym typeface="Calibri"/>
              </a:rPr>
              <a:t>Due Process</a:t>
            </a:r>
            <a:br>
              <a:rPr lang="en-US" sz="2400" b="0" i="0" u="none" strike="noStrike" cap="none">
                <a:solidFill>
                  <a:schemeClr val="lt1"/>
                </a:solidFill>
                <a:latin typeface="Calibri"/>
                <a:ea typeface="Calibri"/>
                <a:cs typeface="Calibri"/>
                <a:sym typeface="Calibri"/>
              </a:rPr>
            </a:br>
            <a:r>
              <a:rPr lang="en-US" sz="2400" b="0" i="0" u="none" strike="noStrike" cap="none">
                <a:solidFill>
                  <a:schemeClr val="lt1"/>
                </a:solidFill>
                <a:latin typeface="Calibri"/>
                <a:ea typeface="Calibri"/>
                <a:cs typeface="Calibri"/>
                <a:sym typeface="Calibri"/>
              </a:rPr>
              <a:t>Rights</a:t>
            </a:r>
            <a:endParaRPr/>
          </a:p>
        </p:txBody>
      </p:sp>
      <p:sp>
        <p:nvSpPr>
          <p:cNvPr id="32" name="Google Shape;32;p2"/>
          <p:cNvSpPr/>
          <p:nvPr/>
        </p:nvSpPr>
        <p:spPr>
          <a:xfrm>
            <a:off x="8451271" y="2417618"/>
            <a:ext cx="3061855" cy="1440873"/>
          </a:xfrm>
          <a:prstGeom prst="rect">
            <a:avLst/>
          </a:prstGeom>
          <a:solidFill>
            <a:srgbClr val="1E48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Calibri"/>
                <a:ea typeface="Calibri"/>
                <a:cs typeface="Calibri"/>
                <a:sym typeface="Calibri"/>
              </a:rPr>
              <a:t>Campus safety and hazing incidents</a:t>
            </a:r>
            <a:endParaRPr/>
          </a:p>
        </p:txBody>
      </p:sp>
      <p:sp>
        <p:nvSpPr>
          <p:cNvPr id="33" name="Google Shape;33;p2"/>
          <p:cNvSpPr/>
          <p:nvPr/>
        </p:nvSpPr>
        <p:spPr>
          <a:xfrm>
            <a:off x="1941712" y="4401275"/>
            <a:ext cx="3061855" cy="1440873"/>
          </a:xfrm>
          <a:prstGeom prst="rect">
            <a:avLst/>
          </a:prstGeom>
          <a:solidFill>
            <a:srgbClr val="1E48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Freshman Fall</a:t>
            </a:r>
            <a:br>
              <a:rPr lang="en-US" sz="2400" b="0" i="0" u="none" strike="noStrike" cap="none" dirty="0">
                <a:solidFill>
                  <a:schemeClr val="lt1"/>
                </a:solidFill>
                <a:latin typeface="Calibri"/>
                <a:ea typeface="Calibri"/>
                <a:cs typeface="Calibri"/>
                <a:sym typeface="Calibri"/>
              </a:rPr>
            </a:br>
            <a:r>
              <a:rPr lang="en-US" sz="2400" b="0" i="0" u="none" strike="noStrike" cap="none" dirty="0">
                <a:solidFill>
                  <a:schemeClr val="lt1"/>
                </a:solidFill>
                <a:latin typeface="Calibri"/>
                <a:ea typeface="Calibri"/>
                <a:cs typeface="Calibri"/>
                <a:sym typeface="Calibri"/>
              </a:rPr>
              <a:t>Recruitment</a:t>
            </a:r>
            <a:endParaRPr dirty="0"/>
          </a:p>
        </p:txBody>
      </p:sp>
      <p:sp>
        <p:nvSpPr>
          <p:cNvPr id="34" name="Google Shape;34;p2"/>
          <p:cNvSpPr/>
          <p:nvPr/>
        </p:nvSpPr>
        <p:spPr>
          <a:xfrm>
            <a:off x="4571999" y="4401276"/>
            <a:ext cx="45719" cy="1440873"/>
          </a:xfrm>
          <a:prstGeom prst="rect">
            <a:avLst/>
          </a:prstGeom>
          <a:solidFill>
            <a:srgbClr val="1E48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35" name="Google Shape;35;p2"/>
          <p:cNvSpPr/>
          <p:nvPr/>
        </p:nvSpPr>
        <p:spPr>
          <a:xfrm>
            <a:off x="6406515" y="4401276"/>
            <a:ext cx="3016136" cy="1440873"/>
          </a:xfrm>
          <a:prstGeom prst="rect">
            <a:avLst/>
          </a:prstGeom>
          <a:solidFill>
            <a:srgbClr val="1E48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a:solidFill>
                  <a:schemeClr val="lt1"/>
                </a:solidFill>
                <a:latin typeface="Calibri"/>
                <a:ea typeface="Calibri"/>
                <a:cs typeface="Calibri"/>
                <a:sym typeface="Calibri"/>
              </a:rPr>
              <a:t>Tax Deductibility of Donations for Housing</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860250" y="365125"/>
            <a:ext cx="10879466" cy="98058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3000"/>
              <a:buFont typeface="Calibri"/>
              <a:buNone/>
            </a:pPr>
            <a:r>
              <a:rPr lang="en-US" dirty="0">
                <a:solidFill>
                  <a:schemeClr val="accent2">
                    <a:lumMod val="75000"/>
                  </a:schemeClr>
                </a:solidFill>
              </a:rPr>
              <a:t>A  UNIFIED FRONT ON A NATIONAL PLATFORM</a:t>
            </a:r>
            <a:endParaRPr dirty="0">
              <a:solidFill>
                <a:schemeClr val="accent2">
                  <a:lumMod val="75000"/>
                </a:schemeClr>
              </a:solidFill>
            </a:endParaRPr>
          </a:p>
        </p:txBody>
      </p:sp>
      <p:pic>
        <p:nvPicPr>
          <p:cNvPr id="47" name="Google Shape;47;p4"/>
          <p:cNvPicPr preferRelativeResize="0"/>
          <p:nvPr/>
        </p:nvPicPr>
        <p:blipFill rotWithShape="1">
          <a:blip r:embed="rId3">
            <a:alphaModFix/>
          </a:blip>
          <a:srcRect t="28909" b="36182"/>
          <a:stretch/>
        </p:blipFill>
        <p:spPr>
          <a:xfrm>
            <a:off x="5067782" y="3490771"/>
            <a:ext cx="3586595" cy="1252049"/>
          </a:xfrm>
          <a:prstGeom prst="rect">
            <a:avLst/>
          </a:prstGeom>
          <a:noFill/>
          <a:ln>
            <a:noFill/>
          </a:ln>
        </p:spPr>
      </p:pic>
      <p:sp>
        <p:nvSpPr>
          <p:cNvPr id="48" name="Google Shape;48;p4"/>
          <p:cNvSpPr/>
          <p:nvPr/>
        </p:nvSpPr>
        <p:spPr>
          <a:xfrm>
            <a:off x="739809" y="2860965"/>
            <a:ext cx="3274003" cy="2444514"/>
          </a:xfrm>
          <a:prstGeom prst="rect">
            <a:avLst/>
          </a:prstGeom>
          <a:solidFill>
            <a:srgbClr val="1E4877"/>
          </a:solidFill>
          <a:ln>
            <a:noFill/>
          </a:ln>
        </p:spPr>
        <p:txBody>
          <a:bodyPr spcFirstLastPara="1" wrap="square" lIns="91425" tIns="45700" rIns="91425" bIns="45700" anchor="ctr" anchorCtr="0">
            <a:noAutofit/>
          </a:bodyPr>
          <a:lstStyle/>
          <a:p>
            <a:pPr marL="0" marR="0" lvl="0" indent="0" algn="r" rtl="0">
              <a:lnSpc>
                <a:spcPct val="150000"/>
              </a:lnSpc>
              <a:spcBef>
                <a:spcPts val="0"/>
              </a:spcBef>
              <a:spcAft>
                <a:spcPts val="0"/>
              </a:spcAft>
              <a:buNone/>
            </a:pPr>
            <a:r>
              <a:rPr lang="en-US" sz="2400" dirty="0">
                <a:solidFill>
                  <a:schemeClr val="lt1"/>
                </a:solidFill>
                <a:latin typeface="Calibri"/>
                <a:ea typeface="Calibri"/>
                <a:cs typeface="Calibri"/>
                <a:sym typeface="Calibri"/>
              </a:rPr>
              <a:t>9</a:t>
            </a:r>
            <a:r>
              <a:rPr lang="en-US" sz="2400" b="0" i="0" u="none" strike="noStrike" cap="none" dirty="0">
                <a:solidFill>
                  <a:schemeClr val="lt1"/>
                </a:solidFill>
                <a:latin typeface="Calibri"/>
                <a:ea typeface="Calibri"/>
                <a:cs typeface="Calibri"/>
                <a:sym typeface="Calibri"/>
              </a:rPr>
              <a:t>00,000 undergraduates</a:t>
            </a:r>
            <a:endParaRPr dirty="0"/>
          </a:p>
          <a:p>
            <a:pPr marL="0" marR="0" lvl="0" indent="0" algn="r" rtl="0">
              <a:lnSpc>
                <a:spcPct val="15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9,500 chapters</a:t>
            </a:r>
            <a:endParaRPr dirty="0"/>
          </a:p>
          <a:p>
            <a:pPr marL="0" marR="0" lvl="0" indent="0" algn="r" rtl="0">
              <a:lnSpc>
                <a:spcPct val="150000"/>
              </a:lnSpc>
              <a:spcBef>
                <a:spcPts val="0"/>
              </a:spcBef>
              <a:spcAft>
                <a:spcPts val="0"/>
              </a:spcAft>
              <a:buNone/>
            </a:pPr>
            <a:r>
              <a:rPr lang="en-US" sz="2400" dirty="0">
                <a:solidFill>
                  <a:schemeClr val="lt1"/>
                </a:solidFill>
                <a:latin typeface="Calibri"/>
                <a:ea typeface="Calibri"/>
                <a:cs typeface="Calibri"/>
                <a:sym typeface="Calibri"/>
              </a:rPr>
              <a:t>Over </a:t>
            </a:r>
            <a:r>
              <a:rPr lang="en-US" sz="2400" b="0" i="0" u="none" strike="noStrike" cap="none" dirty="0">
                <a:solidFill>
                  <a:schemeClr val="lt1"/>
                </a:solidFill>
                <a:latin typeface="Calibri"/>
                <a:ea typeface="Calibri"/>
                <a:cs typeface="Calibri"/>
                <a:sym typeface="Calibri"/>
              </a:rPr>
              <a:t>700 campuses</a:t>
            </a:r>
            <a:endParaRPr dirty="0"/>
          </a:p>
          <a:p>
            <a:pPr marL="0" marR="0" lvl="0" indent="0" algn="r" rtl="0">
              <a:lnSpc>
                <a:spcPct val="15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9.2M living alumni</a:t>
            </a:r>
            <a:endParaRPr dirty="0"/>
          </a:p>
        </p:txBody>
      </p:sp>
      <p:cxnSp>
        <p:nvCxnSpPr>
          <p:cNvPr id="49" name="Google Shape;49;p4"/>
          <p:cNvCxnSpPr/>
          <p:nvPr/>
        </p:nvCxnSpPr>
        <p:spPr>
          <a:xfrm>
            <a:off x="4057161" y="4116796"/>
            <a:ext cx="967757" cy="0"/>
          </a:xfrm>
          <a:prstGeom prst="straightConnector1">
            <a:avLst/>
          </a:prstGeom>
          <a:noFill/>
          <a:ln w="57150" cap="flat" cmpd="sng">
            <a:solidFill>
              <a:srgbClr val="C00000"/>
            </a:solidFill>
            <a:prstDash val="solid"/>
            <a:miter lim="800000"/>
            <a:headEnd type="none" w="sm" len="sm"/>
            <a:tailEnd type="triangle" w="med" len="med"/>
          </a:ln>
        </p:spPr>
      </p:cxnSp>
      <p:cxnSp>
        <p:nvCxnSpPr>
          <p:cNvPr id="50" name="Google Shape;50;p4"/>
          <p:cNvCxnSpPr>
            <a:stCxn id="51" idx="1"/>
            <a:endCxn id="52" idx="1"/>
          </p:cNvCxnSpPr>
          <p:nvPr/>
        </p:nvCxnSpPr>
        <p:spPr>
          <a:xfrm>
            <a:off x="9844954" y="2359145"/>
            <a:ext cx="600" cy="3648000"/>
          </a:xfrm>
          <a:prstGeom prst="bentConnector3">
            <a:avLst>
              <a:gd name="adj1" fmla="val -64558333"/>
            </a:avLst>
          </a:prstGeom>
          <a:noFill/>
          <a:ln w="57150" cap="flat" cmpd="sng">
            <a:solidFill>
              <a:srgbClr val="C00000"/>
            </a:solidFill>
            <a:prstDash val="solid"/>
            <a:miter lim="800000"/>
            <a:headEnd type="none" w="sm" len="sm"/>
            <a:tailEnd type="none" w="sm" len="sm"/>
          </a:ln>
        </p:spPr>
      </p:cxnSp>
      <p:cxnSp>
        <p:nvCxnSpPr>
          <p:cNvPr id="53" name="Google Shape;53;p4"/>
          <p:cNvCxnSpPr/>
          <p:nvPr/>
        </p:nvCxnSpPr>
        <p:spPr>
          <a:xfrm rot="10800000">
            <a:off x="8654378" y="4116795"/>
            <a:ext cx="789661" cy="0"/>
          </a:xfrm>
          <a:prstGeom prst="straightConnector1">
            <a:avLst/>
          </a:prstGeom>
          <a:noFill/>
          <a:ln w="57150" cap="flat" cmpd="sng">
            <a:solidFill>
              <a:srgbClr val="C00000"/>
            </a:solidFill>
            <a:prstDash val="solid"/>
            <a:miter lim="800000"/>
            <a:headEnd type="none" w="sm" len="sm"/>
            <a:tailEnd type="triangle" w="med" len="med"/>
          </a:ln>
        </p:spPr>
      </p:cxnSp>
      <p:cxnSp>
        <p:nvCxnSpPr>
          <p:cNvPr id="54" name="Google Shape;54;p4"/>
          <p:cNvCxnSpPr/>
          <p:nvPr/>
        </p:nvCxnSpPr>
        <p:spPr>
          <a:xfrm rot="10800000">
            <a:off x="9444039" y="3490771"/>
            <a:ext cx="429491" cy="554"/>
          </a:xfrm>
          <a:prstGeom prst="straightConnector1">
            <a:avLst/>
          </a:prstGeom>
          <a:noFill/>
          <a:ln w="57150" cap="flat" cmpd="sng">
            <a:solidFill>
              <a:srgbClr val="C00000"/>
            </a:solidFill>
            <a:prstDash val="solid"/>
            <a:miter lim="800000"/>
            <a:headEnd type="none" w="sm" len="sm"/>
            <a:tailEnd type="none" w="sm" len="sm"/>
          </a:ln>
        </p:spPr>
      </p:cxnSp>
      <p:cxnSp>
        <p:nvCxnSpPr>
          <p:cNvPr id="55" name="Google Shape;55;p4"/>
          <p:cNvCxnSpPr/>
          <p:nvPr/>
        </p:nvCxnSpPr>
        <p:spPr>
          <a:xfrm rot="10800000">
            <a:off x="9444040" y="4748071"/>
            <a:ext cx="671510" cy="0"/>
          </a:xfrm>
          <a:prstGeom prst="straightConnector1">
            <a:avLst/>
          </a:prstGeom>
          <a:noFill/>
          <a:ln w="57150" cap="flat" cmpd="sng">
            <a:solidFill>
              <a:srgbClr val="C00000"/>
            </a:solidFill>
            <a:prstDash val="solid"/>
            <a:miter lim="800000"/>
            <a:headEnd type="none" w="sm" len="sm"/>
            <a:tailEnd type="none" w="sm" len="sm"/>
          </a:ln>
        </p:spPr>
      </p:cxnSp>
      <p:grpSp>
        <p:nvGrpSpPr>
          <p:cNvPr id="56" name="Google Shape;56;p4"/>
          <p:cNvGrpSpPr/>
          <p:nvPr/>
        </p:nvGrpSpPr>
        <p:grpSpPr>
          <a:xfrm>
            <a:off x="9844954" y="1818862"/>
            <a:ext cx="1592413" cy="4674014"/>
            <a:chOff x="8201891" y="1818861"/>
            <a:chExt cx="1948339" cy="5718721"/>
          </a:xfrm>
        </p:grpSpPr>
        <p:pic>
          <p:nvPicPr>
            <p:cNvPr id="51" name="Google Shape;51;p4"/>
            <p:cNvPicPr preferRelativeResize="0"/>
            <p:nvPr/>
          </p:nvPicPr>
          <p:blipFill rotWithShape="1">
            <a:blip r:embed="rId4">
              <a:alphaModFix/>
            </a:blip>
            <a:srcRect l="3467" t="5844" r="67818" b="41515"/>
            <a:stretch/>
          </p:blipFill>
          <p:spPr>
            <a:xfrm>
              <a:off x="8201891" y="1818861"/>
              <a:ext cx="1948339" cy="1322088"/>
            </a:xfrm>
            <a:prstGeom prst="rect">
              <a:avLst/>
            </a:prstGeom>
            <a:noFill/>
            <a:ln>
              <a:noFill/>
            </a:ln>
          </p:spPr>
        </p:pic>
        <p:pic>
          <p:nvPicPr>
            <p:cNvPr id="57" name="Google Shape;57;p4"/>
            <p:cNvPicPr preferRelativeResize="0"/>
            <p:nvPr/>
          </p:nvPicPr>
          <p:blipFill rotWithShape="1">
            <a:blip r:embed="rId4">
              <a:alphaModFix/>
            </a:blip>
            <a:srcRect l="66408" t="5844" r="2311" b="43939"/>
            <a:stretch/>
          </p:blipFill>
          <p:spPr>
            <a:xfrm>
              <a:off x="8201891" y="3286230"/>
              <a:ext cx="1948339" cy="1157826"/>
            </a:xfrm>
            <a:prstGeom prst="rect">
              <a:avLst/>
            </a:prstGeom>
            <a:noFill/>
            <a:ln>
              <a:noFill/>
            </a:ln>
          </p:spPr>
        </p:pic>
        <p:pic>
          <p:nvPicPr>
            <p:cNvPr id="58" name="Google Shape;58;p4"/>
            <p:cNvPicPr preferRelativeResize="0"/>
            <p:nvPr/>
          </p:nvPicPr>
          <p:blipFill rotWithShape="1">
            <a:blip r:embed="rId5">
              <a:alphaModFix/>
            </a:blip>
            <a:srcRect/>
            <a:stretch/>
          </p:blipFill>
          <p:spPr>
            <a:xfrm>
              <a:off x="8369032" y="4589337"/>
              <a:ext cx="1614055" cy="1614055"/>
            </a:xfrm>
            <a:prstGeom prst="rect">
              <a:avLst/>
            </a:prstGeom>
            <a:noFill/>
            <a:ln>
              <a:noFill/>
            </a:ln>
          </p:spPr>
        </p:pic>
        <p:pic>
          <p:nvPicPr>
            <p:cNvPr id="52" name="Google Shape;52;p4"/>
            <p:cNvPicPr preferRelativeResize="0"/>
            <p:nvPr/>
          </p:nvPicPr>
          <p:blipFill rotWithShape="1">
            <a:blip r:embed="rId6">
              <a:alphaModFix/>
            </a:blip>
            <a:srcRect r="3902" b="20592"/>
            <a:stretch/>
          </p:blipFill>
          <p:spPr>
            <a:xfrm>
              <a:off x="8201891" y="6348674"/>
              <a:ext cx="1948338" cy="1188908"/>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5"/>
          <p:cNvSpPr txBox="1">
            <a:spLocks noGrp="1"/>
          </p:cNvSpPr>
          <p:nvPr>
            <p:ph type="title"/>
          </p:nvPr>
        </p:nvSpPr>
        <p:spPr>
          <a:xfrm>
            <a:off x="1500188" y="383907"/>
            <a:ext cx="10714133" cy="10802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000"/>
              <a:buFont typeface="Calibri"/>
              <a:buNone/>
            </a:pPr>
            <a:r>
              <a:rPr lang="en-US" dirty="0">
                <a:solidFill>
                  <a:schemeClr val="accent2">
                    <a:lumMod val="75000"/>
                  </a:schemeClr>
                </a:solidFill>
              </a:rPr>
              <a:t>Fraternity and Sorority PAC (FSPAC)</a:t>
            </a:r>
            <a:endParaRPr dirty="0">
              <a:solidFill>
                <a:schemeClr val="accent2">
                  <a:lumMod val="75000"/>
                </a:schemeClr>
              </a:solidFill>
            </a:endParaRPr>
          </a:p>
        </p:txBody>
      </p:sp>
      <p:pic>
        <p:nvPicPr>
          <p:cNvPr id="64" name="Google Shape;64;p5"/>
          <p:cNvPicPr preferRelativeResize="0"/>
          <p:nvPr/>
        </p:nvPicPr>
        <p:blipFill rotWithShape="1">
          <a:blip r:embed="rId3">
            <a:alphaModFix/>
          </a:blip>
          <a:srcRect t="24360" r="10777"/>
          <a:stretch/>
        </p:blipFill>
        <p:spPr>
          <a:xfrm>
            <a:off x="4431193" y="2453565"/>
            <a:ext cx="3319272" cy="2110466"/>
          </a:xfrm>
          <a:prstGeom prst="rect">
            <a:avLst/>
          </a:prstGeom>
          <a:noFill/>
          <a:ln>
            <a:noFill/>
          </a:ln>
        </p:spPr>
      </p:pic>
      <p:sp>
        <p:nvSpPr>
          <p:cNvPr id="65" name="Google Shape;65;p5"/>
          <p:cNvSpPr/>
          <p:nvPr/>
        </p:nvSpPr>
        <p:spPr>
          <a:xfrm>
            <a:off x="475382" y="2070240"/>
            <a:ext cx="3496544" cy="925657"/>
          </a:xfrm>
          <a:prstGeom prst="rect">
            <a:avLst/>
          </a:prstGeom>
          <a:solidFill>
            <a:srgbClr val="1E48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Calibri"/>
                <a:ea typeface="Calibri"/>
                <a:cs typeface="Calibri"/>
                <a:sym typeface="Calibri"/>
              </a:rPr>
              <a:t>Founded in 2005</a:t>
            </a:r>
            <a:endParaRPr/>
          </a:p>
        </p:txBody>
      </p:sp>
      <p:sp>
        <p:nvSpPr>
          <p:cNvPr id="66" name="Google Shape;66;p5"/>
          <p:cNvSpPr/>
          <p:nvPr/>
        </p:nvSpPr>
        <p:spPr>
          <a:xfrm>
            <a:off x="475382" y="4432666"/>
            <a:ext cx="3496544" cy="2025795"/>
          </a:xfrm>
          <a:prstGeom prst="rect">
            <a:avLst/>
          </a:prstGeom>
          <a:solidFill>
            <a:srgbClr val="1E48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dirty="0">
                <a:solidFill>
                  <a:schemeClr val="lt1"/>
                </a:solidFill>
                <a:latin typeface="Calibri"/>
                <a:ea typeface="Calibri"/>
                <a:cs typeface="Calibri"/>
                <a:sym typeface="Calibri"/>
              </a:rPr>
              <a:t>2022 Elections:</a:t>
            </a:r>
            <a:endParaRPr dirty="0"/>
          </a:p>
          <a:p>
            <a:pPr marL="0" marR="0" lvl="0" indent="0" algn="ctr" rtl="0">
              <a:lnSpc>
                <a:spcPct val="15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195 candidates supported </a:t>
            </a:r>
            <a:r>
              <a:rPr lang="en-US" sz="2400" b="0" i="0" u="none" strike="noStrike" cap="none" dirty="0">
                <a:solidFill>
                  <a:schemeClr val="bg1"/>
                </a:solidFill>
                <a:latin typeface="Calibri"/>
                <a:ea typeface="Calibri"/>
                <a:cs typeface="Calibri"/>
                <a:sym typeface="Calibri"/>
              </a:rPr>
              <a:t>91% </a:t>
            </a:r>
            <a:r>
              <a:rPr lang="en-US" sz="2400" dirty="0">
                <a:solidFill>
                  <a:schemeClr val="lt1"/>
                </a:solidFill>
                <a:latin typeface="Calibri"/>
                <a:ea typeface="Calibri"/>
                <a:cs typeface="Calibri"/>
                <a:sym typeface="Calibri"/>
              </a:rPr>
              <a:t>elected</a:t>
            </a:r>
            <a:endParaRPr dirty="0"/>
          </a:p>
        </p:txBody>
      </p:sp>
      <p:sp>
        <p:nvSpPr>
          <p:cNvPr id="67" name="Google Shape;67;p5"/>
          <p:cNvSpPr/>
          <p:nvPr/>
        </p:nvSpPr>
        <p:spPr>
          <a:xfrm>
            <a:off x="8233495" y="1868554"/>
            <a:ext cx="3496544" cy="1808540"/>
          </a:xfrm>
          <a:prstGeom prst="rect">
            <a:avLst/>
          </a:prstGeom>
          <a:solidFill>
            <a:srgbClr val="1E487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300" dirty="0">
                <a:solidFill>
                  <a:schemeClr val="lt1"/>
                </a:solidFill>
                <a:latin typeface="Calibri"/>
                <a:ea typeface="Calibri"/>
                <a:cs typeface="Calibri"/>
                <a:sym typeface="Calibri"/>
              </a:rPr>
              <a:t>Enables support/election of candidates that support our policy goals which amplifies our voice in Washington policy debates.</a:t>
            </a:r>
            <a:endParaRPr sz="2300" dirty="0">
              <a:solidFill>
                <a:schemeClr val="lt1"/>
              </a:solidFill>
              <a:latin typeface="Calibri"/>
              <a:ea typeface="Calibri"/>
              <a:cs typeface="Calibri"/>
              <a:sym typeface="Calibri"/>
            </a:endParaRPr>
          </a:p>
        </p:txBody>
      </p:sp>
      <p:sp>
        <p:nvSpPr>
          <p:cNvPr id="68" name="Google Shape;68;p5"/>
          <p:cNvSpPr/>
          <p:nvPr/>
        </p:nvSpPr>
        <p:spPr>
          <a:xfrm>
            <a:off x="8233495" y="5224321"/>
            <a:ext cx="3496544" cy="1234140"/>
          </a:xfrm>
          <a:prstGeom prst="rect">
            <a:avLst/>
          </a:prstGeom>
          <a:solidFill>
            <a:srgbClr val="1E48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0" i="0" u="none" strike="noStrike" cap="none">
                <a:solidFill>
                  <a:schemeClr val="lt1"/>
                </a:solidFill>
                <a:latin typeface="Calibri"/>
                <a:ea typeface="Calibri"/>
                <a:cs typeface="Calibri"/>
                <a:sym typeface="Calibri"/>
              </a:rPr>
              <a:t>BIPARTISAN</a:t>
            </a:r>
            <a:endParaRPr/>
          </a:p>
        </p:txBody>
      </p:sp>
      <p:sp>
        <p:nvSpPr>
          <p:cNvPr id="69" name="Google Shape;69;p5"/>
          <p:cNvSpPr/>
          <p:nvPr/>
        </p:nvSpPr>
        <p:spPr>
          <a:xfrm>
            <a:off x="4333007" y="5224321"/>
            <a:ext cx="3496544" cy="1234140"/>
          </a:xfrm>
          <a:prstGeom prst="rect">
            <a:avLst/>
          </a:prstGeom>
          <a:solidFill>
            <a:srgbClr val="1E48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a:solidFill>
                  <a:schemeClr val="lt1"/>
                </a:solidFill>
                <a:latin typeface="Calibri"/>
                <a:ea typeface="Calibri"/>
                <a:cs typeface="Calibri"/>
                <a:sym typeface="Calibri"/>
              </a:rPr>
              <a:t>Largest PAC focused on higher education issues</a:t>
            </a:r>
            <a:endParaRPr dirty="0"/>
          </a:p>
        </p:txBody>
      </p:sp>
      <p:cxnSp>
        <p:nvCxnSpPr>
          <p:cNvPr id="70" name="Google Shape;70;p5"/>
          <p:cNvCxnSpPr/>
          <p:nvPr/>
        </p:nvCxnSpPr>
        <p:spPr>
          <a:xfrm rot="10800000">
            <a:off x="3964178" y="2592005"/>
            <a:ext cx="467015" cy="0"/>
          </a:xfrm>
          <a:prstGeom prst="straightConnector1">
            <a:avLst/>
          </a:prstGeom>
          <a:noFill/>
          <a:ln w="57150" cap="flat" cmpd="sng">
            <a:solidFill>
              <a:srgbClr val="C00000"/>
            </a:solidFill>
            <a:prstDash val="solid"/>
            <a:miter lim="800000"/>
            <a:headEnd type="none" w="sm" len="sm"/>
            <a:tailEnd type="triangle" w="med" len="med"/>
          </a:ln>
        </p:spPr>
      </p:cxnSp>
      <p:cxnSp>
        <p:nvCxnSpPr>
          <p:cNvPr id="71" name="Google Shape;71;p5"/>
          <p:cNvCxnSpPr/>
          <p:nvPr/>
        </p:nvCxnSpPr>
        <p:spPr>
          <a:xfrm>
            <a:off x="7753059" y="2964719"/>
            <a:ext cx="472687" cy="0"/>
          </a:xfrm>
          <a:prstGeom prst="straightConnector1">
            <a:avLst/>
          </a:prstGeom>
          <a:noFill/>
          <a:ln w="57150" cap="flat" cmpd="sng">
            <a:solidFill>
              <a:srgbClr val="C00000"/>
            </a:solidFill>
            <a:prstDash val="solid"/>
            <a:miter lim="800000"/>
            <a:headEnd type="none" w="sm" len="sm"/>
            <a:tailEnd type="triangle" w="med" len="med"/>
          </a:ln>
        </p:spPr>
      </p:cxnSp>
      <p:cxnSp>
        <p:nvCxnSpPr>
          <p:cNvPr id="72" name="Google Shape;72;p5"/>
          <p:cNvCxnSpPr/>
          <p:nvPr/>
        </p:nvCxnSpPr>
        <p:spPr>
          <a:xfrm>
            <a:off x="6071724" y="4639293"/>
            <a:ext cx="9555" cy="668493"/>
          </a:xfrm>
          <a:prstGeom prst="straightConnector1">
            <a:avLst/>
          </a:prstGeom>
          <a:noFill/>
          <a:ln w="57150" cap="flat" cmpd="sng">
            <a:solidFill>
              <a:srgbClr val="C00000"/>
            </a:solidFill>
            <a:prstDash val="solid"/>
            <a:miter lim="800000"/>
            <a:headEnd type="none" w="sm" len="sm"/>
            <a:tailEnd type="triangle" w="med" len="med"/>
          </a:ln>
        </p:spPr>
      </p:cxnSp>
      <p:cxnSp>
        <p:nvCxnSpPr>
          <p:cNvPr id="73" name="Google Shape;73;p5"/>
          <p:cNvCxnSpPr>
            <a:endCxn id="68" idx="0"/>
          </p:cNvCxnSpPr>
          <p:nvPr/>
        </p:nvCxnSpPr>
        <p:spPr>
          <a:xfrm>
            <a:off x="7704467" y="3973021"/>
            <a:ext cx="2277300" cy="1251300"/>
          </a:xfrm>
          <a:prstGeom prst="bentConnector2">
            <a:avLst/>
          </a:prstGeom>
          <a:noFill/>
          <a:ln w="57150" cap="flat" cmpd="sng">
            <a:solidFill>
              <a:srgbClr val="C00000"/>
            </a:solidFill>
            <a:prstDash val="solid"/>
            <a:miter lim="800000"/>
            <a:headEnd type="none" w="sm" len="sm"/>
            <a:tailEnd type="triangle" w="med" len="med"/>
          </a:ln>
        </p:spPr>
      </p:cxnSp>
      <p:cxnSp>
        <p:nvCxnSpPr>
          <p:cNvPr id="74" name="Google Shape;74;p5"/>
          <p:cNvCxnSpPr>
            <a:endCxn id="66" idx="0"/>
          </p:cNvCxnSpPr>
          <p:nvPr/>
        </p:nvCxnSpPr>
        <p:spPr>
          <a:xfrm flipH="1">
            <a:off x="2223654" y="3946966"/>
            <a:ext cx="2207400" cy="485700"/>
          </a:xfrm>
          <a:prstGeom prst="bentConnector2">
            <a:avLst/>
          </a:prstGeom>
          <a:noFill/>
          <a:ln w="57150" cap="flat" cmpd="sng">
            <a:solidFill>
              <a:srgbClr val="C00000"/>
            </a:solidFill>
            <a:prstDash val="solid"/>
            <a:miter lim="800000"/>
            <a:headEnd type="none" w="sm" len="sm"/>
            <a:tailEnd type="triangle" w="med" len="med"/>
          </a:ln>
        </p:spPr>
      </p:cxnSp>
      <p:sp>
        <p:nvSpPr>
          <p:cNvPr id="75" name="Google Shape;75;p5"/>
          <p:cNvSpPr/>
          <p:nvPr/>
        </p:nvSpPr>
        <p:spPr>
          <a:xfrm>
            <a:off x="4412088" y="1822910"/>
            <a:ext cx="3292419" cy="645934"/>
          </a:xfrm>
          <a:prstGeom prst="rect">
            <a:avLst/>
          </a:prstGeom>
          <a:solidFill>
            <a:srgbClr val="1E48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a:solidFill>
                  <a:schemeClr val="lt1"/>
                </a:solidFill>
                <a:latin typeface="Calibri"/>
                <a:ea typeface="Calibri"/>
                <a:cs typeface="Calibri"/>
                <a:sym typeface="Calibri"/>
              </a:rPr>
              <a:t>FSPAC Board of Directors</a:t>
            </a:r>
            <a:endParaRPr dirty="0"/>
          </a:p>
        </p:txBody>
      </p:sp>
      <p:pic>
        <p:nvPicPr>
          <p:cNvPr id="76" name="Google Shape;76;p5"/>
          <p:cNvPicPr preferRelativeResize="0"/>
          <p:nvPr/>
        </p:nvPicPr>
        <p:blipFill rotWithShape="1">
          <a:blip r:embed="rId3">
            <a:alphaModFix/>
          </a:blip>
          <a:srcRect t="24360" r="10777"/>
          <a:stretch/>
        </p:blipFill>
        <p:spPr>
          <a:xfrm>
            <a:off x="4431193" y="2445362"/>
            <a:ext cx="3319272" cy="2110466"/>
          </a:xfrm>
          <a:prstGeom prst="rect">
            <a:avLst/>
          </a:prstGeom>
          <a:noFill/>
          <a:ln>
            <a:noFill/>
          </a:ln>
        </p:spPr>
      </p:pic>
      <p:pic>
        <p:nvPicPr>
          <p:cNvPr id="77" name="Google Shape;77;p5"/>
          <p:cNvPicPr preferRelativeResize="0"/>
          <p:nvPr/>
        </p:nvPicPr>
        <p:blipFill rotWithShape="1">
          <a:blip r:embed="rId4">
            <a:alphaModFix/>
          </a:blip>
          <a:srcRect/>
          <a:stretch/>
        </p:blipFill>
        <p:spPr>
          <a:xfrm>
            <a:off x="5183100" y="3245942"/>
            <a:ext cx="564288" cy="423388"/>
          </a:xfrm>
          <a:prstGeom prst="rect">
            <a:avLst/>
          </a:prstGeom>
          <a:noFill/>
          <a:ln>
            <a:noFill/>
          </a:ln>
        </p:spPr>
      </p:pic>
      <p:pic>
        <p:nvPicPr>
          <p:cNvPr id="3" name="Picture 2" descr="FSPAC Board of Directors&#10;&#10;">
            <a:extLst>
              <a:ext uri="{FF2B5EF4-FFF2-40B4-BE49-F238E27FC236}">
                <a16:creationId xmlns:a16="http://schemas.microsoft.com/office/drawing/2014/main" id="{794338D3-F97F-FCD2-A551-92AE875DA4FA}"/>
              </a:ext>
            </a:extLst>
          </p:cNvPr>
          <p:cNvPicPr>
            <a:picLocks noChangeAspect="1"/>
          </p:cNvPicPr>
          <p:nvPr/>
        </p:nvPicPr>
        <p:blipFill>
          <a:blip r:embed="rId5"/>
          <a:stretch>
            <a:fillRect/>
          </a:stretch>
        </p:blipFill>
        <p:spPr>
          <a:xfrm>
            <a:off x="4046557" y="1525705"/>
            <a:ext cx="4097930" cy="30383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Google Shape;90;p7"/>
          <p:cNvSpPr txBox="1">
            <a:spLocks noGrp="1"/>
          </p:cNvSpPr>
          <p:nvPr>
            <p:ph type="title"/>
          </p:nvPr>
        </p:nvSpPr>
        <p:spPr>
          <a:xfrm>
            <a:off x="838200" y="673770"/>
            <a:ext cx="3220329" cy="2027227"/>
          </a:xfrm>
          <a:prstGeom prst="rect">
            <a:avLst/>
          </a:prstGeom>
        </p:spPr>
        <p:txBody>
          <a:bodyPr spcFirstLastPara="1" lIns="91425" tIns="45700" rIns="91425" bIns="45700" anchor="t" anchorCtr="0">
            <a:normAutofit/>
          </a:bodyPr>
          <a:lstStyle/>
          <a:p>
            <a:pPr lvl="0">
              <a:buSzPts val="3000"/>
            </a:pPr>
            <a:r>
              <a:rPr lang="en-US" sz="3800" i="1">
                <a:solidFill>
                  <a:srgbClr val="FFFFFF"/>
                </a:solidFill>
              </a:rPr>
              <a:t> 2024 FSPAC BOARD COMPOSITION</a:t>
            </a:r>
            <a:endParaRPr lang="en-US" sz="3800">
              <a:solidFill>
                <a:srgbClr val="FFFFFF"/>
              </a:solidFill>
            </a:endParaRPr>
          </a:p>
        </p:txBody>
      </p:sp>
      <p:graphicFrame>
        <p:nvGraphicFramePr>
          <p:cNvPr id="93" name="Google Shape;91;p7">
            <a:extLst>
              <a:ext uri="{FF2B5EF4-FFF2-40B4-BE49-F238E27FC236}">
                <a16:creationId xmlns:a16="http://schemas.microsoft.com/office/drawing/2014/main" id="{2102C662-6370-9805-A733-D7041ACB6BE3}"/>
              </a:ext>
            </a:extLst>
          </p:cNvPr>
          <p:cNvGraphicFramePr/>
          <p:nvPr>
            <p:extLst>
              <p:ext uri="{D42A27DB-BD31-4B8C-83A1-F6EECF244321}">
                <p14:modId xmlns:p14="http://schemas.microsoft.com/office/powerpoint/2010/main" val="162486237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031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Google Shape;84;p6"/>
          <p:cNvSpPr txBox="1">
            <a:spLocks noGrp="1"/>
          </p:cNvSpPr>
          <p:nvPr>
            <p:ph type="title"/>
          </p:nvPr>
        </p:nvSpPr>
        <p:spPr>
          <a:xfrm>
            <a:off x="1371597" y="348865"/>
            <a:ext cx="10044023" cy="877729"/>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lt1"/>
              </a:buClr>
              <a:buSzPts val="3000"/>
              <a:buFont typeface="Calibri"/>
              <a:buNone/>
            </a:pPr>
            <a:r>
              <a:rPr lang="en-US" sz="4000">
                <a:solidFill>
                  <a:srgbClr val="FFFFFF"/>
                </a:solidFill>
              </a:rPr>
              <a:t>FSPAC Fundraising – Where do the dollars go?</a:t>
            </a:r>
          </a:p>
        </p:txBody>
      </p:sp>
      <p:graphicFrame>
        <p:nvGraphicFramePr>
          <p:cNvPr id="87" name="Google Shape;85;p6">
            <a:extLst>
              <a:ext uri="{FF2B5EF4-FFF2-40B4-BE49-F238E27FC236}">
                <a16:creationId xmlns:a16="http://schemas.microsoft.com/office/drawing/2014/main" id="{172A8D22-4ECF-96EE-660E-496032C46595}"/>
              </a:ext>
            </a:extLst>
          </p:cNvPr>
          <p:cNvGraphicFramePr/>
          <p:nvPr>
            <p:extLst>
              <p:ext uri="{D42A27DB-BD31-4B8C-83A1-F6EECF244321}">
                <p14:modId xmlns:p14="http://schemas.microsoft.com/office/powerpoint/2010/main" val="23854390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24">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Google Shape;96;p8"/>
          <p:cNvSpPr txBox="1">
            <a:spLocks noGrp="1"/>
          </p:cNvSpPr>
          <p:nvPr>
            <p:ph type="title"/>
          </p:nvPr>
        </p:nvSpPr>
        <p:spPr>
          <a:xfrm>
            <a:off x="838200" y="484632"/>
            <a:ext cx="6081713" cy="3566160"/>
          </a:xfrm>
          <a:prstGeom prst="rect">
            <a:avLst/>
          </a:prstGeom>
        </p:spPr>
        <p:txBody>
          <a:bodyPr spcFirstLastPara="1" vert="horz" lIns="91440" tIns="45720" rIns="91440" bIns="45720" rtlCol="0" anchor="b" anchorCtr="0">
            <a:normAutofit/>
          </a:bodyPr>
          <a:lstStyle/>
          <a:p>
            <a:pPr marL="0" lvl="0" indent="0">
              <a:spcAft>
                <a:spcPts val="0"/>
              </a:spcAft>
              <a:buClr>
                <a:schemeClr val="lt1"/>
              </a:buClr>
              <a:buSzPts val="3000"/>
            </a:pPr>
            <a:r>
              <a:rPr lang="en-US" sz="6100">
                <a:solidFill>
                  <a:srgbClr val="FFFFFF"/>
                </a:solidFill>
              </a:rPr>
              <a:t>FSPAC </a:t>
            </a:r>
            <a:br>
              <a:rPr lang="en-US" sz="6100">
                <a:solidFill>
                  <a:srgbClr val="FFFFFF"/>
                </a:solidFill>
              </a:rPr>
            </a:br>
            <a:r>
              <a:rPr lang="en-US" sz="6100">
                <a:solidFill>
                  <a:srgbClr val="FFFFFF"/>
                </a:solidFill>
              </a:rPr>
              <a:t>2005-2024 Fundraising Performance</a:t>
            </a:r>
          </a:p>
        </p:txBody>
      </p:sp>
      <p:sp>
        <p:nvSpPr>
          <p:cNvPr id="135"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oogle Shape;97;p8"/>
          <p:cNvGrpSpPr/>
          <p:nvPr/>
        </p:nvGrpSpPr>
        <p:grpSpPr>
          <a:xfrm>
            <a:off x="8482676" y="283464"/>
            <a:ext cx="2781876" cy="2904041"/>
            <a:chOff x="475382" y="2346325"/>
            <a:chExt cx="3496544" cy="3650090"/>
          </a:xfrm>
        </p:grpSpPr>
        <p:sp>
          <p:nvSpPr>
            <p:cNvPr id="98" name="Google Shape;98;p8"/>
            <p:cNvSpPr/>
            <p:nvPr/>
          </p:nvSpPr>
          <p:spPr>
            <a:xfrm>
              <a:off x="475382" y="4171950"/>
              <a:ext cx="3496544" cy="1824465"/>
            </a:xfrm>
            <a:prstGeom prst="rect">
              <a:avLst/>
            </a:prstGeom>
            <a:solidFill>
              <a:srgbClr val="1E4877"/>
            </a:solidFill>
            <a:ln>
              <a:noFill/>
            </a:ln>
          </p:spPr>
          <p:txBody>
            <a:bodyPr spcFirstLastPara="1" wrap="square" lIns="91425" tIns="45700" rIns="91425" bIns="45700" anchor="ctr" anchorCtr="0">
              <a:noAutofit/>
            </a:bodyPr>
            <a:lstStyle/>
            <a:p>
              <a:pPr algn="ctr" defTabSz="708453">
                <a:spcAft>
                  <a:spcPts val="511"/>
                </a:spcAft>
              </a:pPr>
              <a:r>
                <a:rPr lang="en-US" sz="2000" kern="1200" dirty="0">
                  <a:solidFill>
                    <a:schemeClr val="lt1"/>
                  </a:solidFill>
                  <a:latin typeface="Calibri"/>
                  <a:ea typeface="+mn-ea"/>
                  <a:cs typeface="Calibri"/>
                  <a:sym typeface="Calibri"/>
                </a:rPr>
                <a:t>Goal: $1 Million</a:t>
              </a:r>
            </a:p>
            <a:p>
              <a:pPr algn="ctr" defTabSz="708453">
                <a:spcAft>
                  <a:spcPts val="511"/>
                </a:spcAft>
              </a:pPr>
              <a:r>
                <a:rPr lang="en-US" sz="2000" kern="1200" dirty="0">
                  <a:solidFill>
                    <a:schemeClr val="lt1"/>
                  </a:solidFill>
                  <a:latin typeface="Calibri"/>
                  <a:ea typeface="+mn-ea"/>
                  <a:cs typeface="Calibri"/>
                  <a:sym typeface="Calibri"/>
                </a:rPr>
                <a:t> 2022-2024 Election Cycle</a:t>
              </a:r>
              <a:endParaRPr sz="2000" dirty="0"/>
            </a:p>
          </p:txBody>
        </p:sp>
        <p:pic>
          <p:nvPicPr>
            <p:cNvPr id="99" name="Google Shape;99;p8"/>
            <p:cNvPicPr preferRelativeResize="0"/>
            <p:nvPr/>
          </p:nvPicPr>
          <p:blipFill rotWithShape="1">
            <a:blip r:embed="rId3">
              <a:alphaModFix/>
            </a:blip>
            <a:srcRect/>
            <a:stretch/>
          </p:blipFill>
          <p:spPr>
            <a:xfrm rot="-790623">
              <a:off x="847290" y="2346325"/>
              <a:ext cx="2667000" cy="1193800"/>
            </a:xfrm>
            <a:prstGeom prst="rect">
              <a:avLst/>
            </a:prstGeom>
            <a:noFill/>
            <a:ln>
              <a:noFill/>
            </a:ln>
          </p:spPr>
        </p:pic>
      </p:grpSp>
      <p:grpSp>
        <p:nvGrpSpPr>
          <p:cNvPr id="100" name="Google Shape;100;p8"/>
          <p:cNvGrpSpPr/>
          <p:nvPr/>
        </p:nvGrpSpPr>
        <p:grpSpPr>
          <a:xfrm>
            <a:off x="8482676" y="3452310"/>
            <a:ext cx="2781876" cy="2904041"/>
            <a:chOff x="4518745" y="2346325"/>
            <a:chExt cx="3496544" cy="3650090"/>
          </a:xfrm>
        </p:grpSpPr>
        <p:sp>
          <p:nvSpPr>
            <p:cNvPr id="101" name="Google Shape;101;p8"/>
            <p:cNvSpPr/>
            <p:nvPr/>
          </p:nvSpPr>
          <p:spPr>
            <a:xfrm>
              <a:off x="4518745" y="4171950"/>
              <a:ext cx="3496544" cy="1824465"/>
            </a:xfrm>
            <a:prstGeom prst="rect">
              <a:avLst/>
            </a:prstGeom>
            <a:solidFill>
              <a:srgbClr val="1E4877"/>
            </a:solidFill>
            <a:ln>
              <a:noFill/>
            </a:ln>
          </p:spPr>
          <p:txBody>
            <a:bodyPr spcFirstLastPara="1" wrap="square" lIns="91425" tIns="45700" rIns="91425" bIns="45700" anchor="ctr" anchorCtr="0">
              <a:noAutofit/>
            </a:bodyPr>
            <a:lstStyle/>
            <a:p>
              <a:pPr algn="ctr" defTabSz="708453">
                <a:spcAft>
                  <a:spcPts val="511"/>
                </a:spcAft>
              </a:pPr>
              <a:r>
                <a:rPr lang="en-US" sz="2000" kern="1200" dirty="0">
                  <a:solidFill>
                    <a:schemeClr val="lt1"/>
                  </a:solidFill>
                  <a:latin typeface="Calibri"/>
                  <a:ea typeface="+mn-ea"/>
                  <a:cs typeface="Calibri"/>
                  <a:sym typeface="Calibri"/>
                </a:rPr>
                <a:t>$6 Million since 2005 </a:t>
              </a:r>
            </a:p>
            <a:p>
              <a:pPr algn="ctr" defTabSz="708453">
                <a:spcAft>
                  <a:spcPts val="511"/>
                </a:spcAft>
              </a:pPr>
              <a:r>
                <a:rPr lang="en-US" sz="2000" kern="1200" dirty="0">
                  <a:solidFill>
                    <a:schemeClr val="lt1"/>
                  </a:solidFill>
                  <a:latin typeface="Calibri"/>
                  <a:ea typeface="+mn-ea"/>
                  <a:cs typeface="Calibri"/>
                  <a:sym typeface="Calibri"/>
                </a:rPr>
                <a:t>6,591 donations</a:t>
              </a:r>
              <a:endParaRPr lang="en-US" sz="2000" dirty="0"/>
            </a:p>
          </p:txBody>
        </p:sp>
        <p:pic>
          <p:nvPicPr>
            <p:cNvPr id="102" name="Google Shape;102;p8"/>
            <p:cNvPicPr preferRelativeResize="0"/>
            <p:nvPr/>
          </p:nvPicPr>
          <p:blipFill rotWithShape="1">
            <a:blip r:embed="rId3">
              <a:alphaModFix/>
            </a:blip>
            <a:srcRect/>
            <a:stretch/>
          </p:blipFill>
          <p:spPr>
            <a:xfrm rot="-790623">
              <a:off x="4890653" y="2346325"/>
              <a:ext cx="2667000" cy="11938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txBox="1">
            <a:spLocks noGrp="1"/>
          </p:cNvSpPr>
          <p:nvPr>
            <p:ph type="title"/>
          </p:nvPr>
        </p:nvSpPr>
        <p:spPr>
          <a:xfrm>
            <a:off x="2162431" y="370462"/>
            <a:ext cx="7265773" cy="108021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00"/>
              <a:buFont typeface="Calibri"/>
              <a:buNone/>
            </a:pPr>
            <a:r>
              <a:rPr lang="en-US" dirty="0">
                <a:solidFill>
                  <a:srgbClr val="FF0000"/>
                </a:solidFill>
              </a:rPr>
              <a:t> House Passes </a:t>
            </a:r>
            <a:br>
              <a:rPr lang="en-US" dirty="0">
                <a:solidFill>
                  <a:srgbClr val="FF0000"/>
                </a:solidFill>
              </a:rPr>
            </a:br>
            <a:r>
              <a:rPr lang="en-US" sz="3600" dirty="0"/>
              <a:t> </a:t>
            </a:r>
            <a:r>
              <a:rPr lang="en-US" sz="3100" dirty="0"/>
              <a:t>Freedom of Association in Higher Education  Act</a:t>
            </a:r>
            <a:endParaRPr sz="3100" dirty="0"/>
          </a:p>
        </p:txBody>
      </p:sp>
      <p:sp>
        <p:nvSpPr>
          <p:cNvPr id="124" name="Google Shape;124;p11"/>
          <p:cNvSpPr txBox="1"/>
          <p:nvPr/>
        </p:nvSpPr>
        <p:spPr>
          <a:xfrm>
            <a:off x="8304925" y="1754189"/>
            <a:ext cx="3609974" cy="4488717"/>
          </a:xfrm>
          <a:prstGeom prst="rect">
            <a:avLst/>
          </a:prstGeom>
          <a:solidFill>
            <a:srgbClr val="1E4877"/>
          </a:solidFill>
          <a:ln>
            <a:noFill/>
          </a:ln>
        </p:spPr>
        <p:txBody>
          <a:bodyPr spcFirstLastPara="1" wrap="square" lIns="182875" tIns="91425" rIns="182875" bIns="91425" anchor="ctr" anchorCtr="0">
            <a:normAutofit/>
          </a:bodyPr>
          <a:lstStyle/>
          <a:p>
            <a:pPr marL="0" marR="0" lvl="0" indent="0" algn="l" rtl="0">
              <a:lnSpc>
                <a:spcPct val="90000"/>
              </a:lnSpc>
              <a:spcBef>
                <a:spcPts val="0"/>
              </a:spcBef>
              <a:spcAft>
                <a:spcPts val="0"/>
              </a:spcAft>
              <a:buClr>
                <a:schemeClr val="lt1"/>
              </a:buClr>
              <a:buSzPts val="2800"/>
              <a:buFont typeface="Arial"/>
              <a:buNone/>
            </a:pPr>
            <a:r>
              <a:rPr lang="en-US" sz="2800" b="0" i="0" u="none" strike="noStrike" cap="none" dirty="0">
                <a:solidFill>
                  <a:schemeClr val="bg1"/>
                </a:solidFill>
                <a:latin typeface="Calibri"/>
                <a:ea typeface="Calibri"/>
                <a:cs typeface="Calibri"/>
                <a:sym typeface="Calibri"/>
              </a:rPr>
              <a:t>Our work isn’t over!</a:t>
            </a:r>
          </a:p>
          <a:p>
            <a:pPr marL="457200" marR="0" lvl="0" indent="-457200" algn="l" rtl="0">
              <a:lnSpc>
                <a:spcPct val="90000"/>
              </a:lnSpc>
              <a:spcBef>
                <a:spcPts val="0"/>
              </a:spcBef>
              <a:spcAft>
                <a:spcPts val="0"/>
              </a:spcAft>
              <a:buClr>
                <a:schemeClr val="lt1"/>
              </a:buClr>
              <a:buSzPts val="2800"/>
              <a:buFont typeface="Arial" panose="020B0604020202020204" pitchFamily="34" charset="0"/>
              <a:buChar char="•"/>
            </a:pPr>
            <a:r>
              <a:rPr lang="en-US" sz="2800" b="0" i="0" u="none" strike="noStrike" cap="none" dirty="0">
                <a:solidFill>
                  <a:schemeClr val="bg1"/>
                </a:solidFill>
                <a:latin typeface="Calibri"/>
                <a:ea typeface="Calibri"/>
                <a:cs typeface="Calibri"/>
                <a:sym typeface="Calibri"/>
              </a:rPr>
              <a:t>Work </a:t>
            </a:r>
            <a:r>
              <a:rPr lang="en-US" sz="2800" dirty="0">
                <a:solidFill>
                  <a:schemeClr val="bg1"/>
                </a:solidFill>
                <a:latin typeface="Calibri"/>
                <a:ea typeface="Calibri"/>
                <a:cs typeface="Calibri"/>
                <a:sym typeface="Calibri"/>
              </a:rPr>
              <a:t>to ensure the Senate follows suit so the legislation becomes law.</a:t>
            </a:r>
          </a:p>
          <a:p>
            <a:pPr marL="457200" marR="0" lvl="0" indent="-457200" algn="l" rtl="0">
              <a:lnSpc>
                <a:spcPct val="90000"/>
              </a:lnSpc>
              <a:spcBef>
                <a:spcPts val="0"/>
              </a:spcBef>
              <a:spcAft>
                <a:spcPts val="0"/>
              </a:spcAft>
              <a:buClr>
                <a:schemeClr val="lt1"/>
              </a:buClr>
              <a:buSzPts val="2800"/>
              <a:buFont typeface="Arial" panose="020B0604020202020204" pitchFamily="34" charset="0"/>
              <a:buChar char="•"/>
            </a:pPr>
            <a:r>
              <a:rPr lang="en-US" sz="2800" dirty="0">
                <a:solidFill>
                  <a:schemeClr val="bg1"/>
                </a:solidFill>
                <a:latin typeface="Calibri"/>
                <a:ea typeface="Calibri"/>
                <a:cs typeface="Calibri"/>
                <a:sym typeface="Calibri"/>
              </a:rPr>
              <a:t>Your support can help elect leaders who support us!</a:t>
            </a:r>
          </a:p>
        </p:txBody>
      </p:sp>
      <p:cxnSp>
        <p:nvCxnSpPr>
          <p:cNvPr id="125" name="Google Shape;125;p11"/>
          <p:cNvCxnSpPr/>
          <p:nvPr/>
        </p:nvCxnSpPr>
        <p:spPr>
          <a:xfrm rot="10800000" flipH="1">
            <a:off x="6882624" y="4476672"/>
            <a:ext cx="1307791" cy="1997"/>
          </a:xfrm>
          <a:prstGeom prst="straightConnector1">
            <a:avLst/>
          </a:prstGeom>
          <a:noFill/>
          <a:ln w="57150" cap="flat" cmpd="sng">
            <a:solidFill>
              <a:srgbClr val="C00000"/>
            </a:solidFill>
            <a:prstDash val="solid"/>
            <a:miter lim="800000"/>
            <a:headEnd type="none" w="sm" len="sm"/>
            <a:tailEnd type="triangle" w="med" len="med"/>
          </a:ln>
        </p:spPr>
      </p:cxnSp>
      <p:sp>
        <p:nvSpPr>
          <p:cNvPr id="126" name="Google Shape;126;p11"/>
          <p:cNvSpPr/>
          <p:nvPr/>
        </p:nvSpPr>
        <p:spPr>
          <a:xfrm>
            <a:off x="6949020" y="3042077"/>
            <a:ext cx="1175001"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1" dirty="0">
                <a:solidFill>
                  <a:srgbClr val="3F3F3F"/>
                </a:solidFill>
                <a:latin typeface="Calibri"/>
                <a:ea typeface="Calibri"/>
                <a:cs typeface="Calibri"/>
                <a:sym typeface="Calibri"/>
              </a:rPr>
              <a:t>WHAT </a:t>
            </a:r>
            <a:r>
              <a:rPr lang="en-US" sz="2000" i="1" dirty="0">
                <a:solidFill>
                  <a:srgbClr val="3F3F3F"/>
                </a:solidFill>
                <a:latin typeface="Calibri"/>
                <a:ea typeface="Calibri"/>
                <a:cs typeface="Calibri"/>
                <a:sym typeface="Calibri"/>
              </a:rPr>
              <a:t>HAPPENSNEXT</a:t>
            </a:r>
          </a:p>
        </p:txBody>
      </p:sp>
      <p:pic>
        <p:nvPicPr>
          <p:cNvPr id="127" name="Google Shape;127;p11" descr="A group of women posing for a photo&#10;&#10;Description automatically generated"/>
          <p:cNvPicPr preferRelativeResize="0"/>
          <p:nvPr/>
        </p:nvPicPr>
        <p:blipFill rotWithShape="1">
          <a:blip r:embed="rId3">
            <a:alphaModFix/>
          </a:blip>
          <a:srcRect l="36257" r="11518" b="9083"/>
          <a:stretch/>
        </p:blipFill>
        <p:spPr>
          <a:xfrm>
            <a:off x="320667" y="1754189"/>
            <a:ext cx="2522546" cy="2317749"/>
          </a:xfrm>
          <a:prstGeom prst="rect">
            <a:avLst/>
          </a:prstGeom>
          <a:solidFill>
            <a:srgbClr val="ECECEC"/>
          </a:solidFill>
          <a:ln>
            <a:noFill/>
          </a:ln>
        </p:spPr>
      </p:pic>
      <p:pic>
        <p:nvPicPr>
          <p:cNvPr id="128" name="Google Shape;128;p11" descr="A group of people posing for a photo&#10;&#10;Description automatically generated"/>
          <p:cNvPicPr preferRelativeResize="0"/>
          <p:nvPr/>
        </p:nvPicPr>
        <p:blipFill rotWithShape="1">
          <a:blip r:embed="rId4">
            <a:alphaModFix/>
          </a:blip>
          <a:srcRect r="12284"/>
          <a:stretch/>
        </p:blipFill>
        <p:spPr>
          <a:xfrm>
            <a:off x="320667" y="4346435"/>
            <a:ext cx="2543274" cy="2146440"/>
          </a:xfrm>
          <a:prstGeom prst="rect">
            <a:avLst/>
          </a:prstGeom>
          <a:noFill/>
          <a:ln>
            <a:noFill/>
          </a:ln>
        </p:spPr>
      </p:pic>
      <p:graphicFrame>
        <p:nvGraphicFramePr>
          <p:cNvPr id="132" name="Google Shape;123;p11">
            <a:extLst>
              <a:ext uri="{FF2B5EF4-FFF2-40B4-BE49-F238E27FC236}">
                <a16:creationId xmlns:a16="http://schemas.microsoft.com/office/drawing/2014/main" id="{FEAE66E0-4DE6-F5C7-831C-EDF65420C024}"/>
              </a:ext>
            </a:extLst>
          </p:cNvPr>
          <p:cNvGraphicFramePr/>
          <p:nvPr>
            <p:extLst>
              <p:ext uri="{D42A27DB-BD31-4B8C-83A1-F6EECF244321}">
                <p14:modId xmlns:p14="http://schemas.microsoft.com/office/powerpoint/2010/main" val="589546963"/>
              </p:ext>
            </p:extLst>
          </p:nvPr>
        </p:nvGraphicFramePr>
        <p:xfrm>
          <a:off x="3162009" y="1754189"/>
          <a:ext cx="3609974" cy="47672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4453</TotalTime>
  <Words>1245</Words>
  <Application>Microsoft Macintosh PowerPoint</Application>
  <PresentationFormat>Widescreen</PresentationFormat>
  <Paragraphs>127</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Display</vt:lpstr>
      <vt:lpstr>Arial</vt:lpstr>
      <vt:lpstr>Calibri</vt:lpstr>
      <vt:lpstr>Century Gothic</vt:lpstr>
      <vt:lpstr>Office Theme</vt:lpstr>
      <vt:lpstr>FRATERNITY AND SORORITY POLITICAL ACTION COMMITTEE FRATERNITY AND SORORITY ACTION FUND </vt:lpstr>
      <vt:lpstr>PowerPoint Presentation</vt:lpstr>
      <vt:lpstr> FSPAC SUPPORTS FGRC FOCUS &amp; LEGISLATIVE PRIORITIES </vt:lpstr>
      <vt:lpstr>A  UNIFIED FRONT ON A NATIONAL PLATFORM</vt:lpstr>
      <vt:lpstr>Fraternity and Sorority PAC (FSPAC)</vt:lpstr>
      <vt:lpstr> 2024 FSPAC BOARD COMPOSITION</vt:lpstr>
      <vt:lpstr>FSPAC Fundraising – Where do the dollars go?</vt:lpstr>
      <vt:lpstr>FSPAC  2005-2024 Fundraising Performance</vt:lpstr>
      <vt:lpstr> House Passes   Freedom of Association in Higher Education  Act</vt:lpstr>
      <vt:lpstr>   FREEDOM OF ASSOCIATION IN  HIGHER EDUATION ACT</vt:lpstr>
      <vt:lpstr> House Passes  STOP Campus Hazing Act H.R.5646</vt:lpstr>
      <vt:lpstr>Fraternity and Sorority Action Fund </vt:lpstr>
      <vt:lpstr>2024 FSAF PRIORITIES</vt:lpstr>
      <vt:lpstr>FSAF Drives Many Fraternal Successes</vt:lpstr>
      <vt:lpstr>  TOGETHER, WE CAN ACHIEVE MORE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Chereck</dc:creator>
  <cp:lastModifiedBy>Donna Chereck</cp:lastModifiedBy>
  <cp:revision>52</cp:revision>
  <dcterms:created xsi:type="dcterms:W3CDTF">2024-09-23T18:49:17Z</dcterms:created>
  <dcterms:modified xsi:type="dcterms:W3CDTF">2024-10-09T17:07:53Z</dcterms:modified>
</cp:coreProperties>
</file>